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74" r:id="rId2"/>
    <p:sldId id="257" r:id="rId3"/>
    <p:sldId id="275" r:id="rId4"/>
    <p:sldId id="260" r:id="rId5"/>
    <p:sldId id="269" r:id="rId6"/>
    <p:sldId id="272" r:id="rId7"/>
    <p:sldId id="261" r:id="rId8"/>
    <p:sldId id="271" r:id="rId9"/>
    <p:sldId id="270" r:id="rId10"/>
    <p:sldId id="273" r:id="rId11"/>
    <p:sldId id="263" r:id="rId12"/>
    <p:sldId id="258" r:id="rId13"/>
    <p:sldId id="265" r:id="rId14"/>
    <p:sldId id="266" r:id="rId15"/>
    <p:sldId id="267" r:id="rId16"/>
    <p:sldId id="268" r:id="rId17"/>
    <p:sldId id="264" r:id="rId18"/>
    <p:sldId id="259" r:id="rId19"/>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0" d="100"/>
          <a:sy n="40" d="100"/>
        </p:scale>
        <p:origin x="-1541" y="-2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sasstb5\Dropbox\LAWSHALL\%23%20SHARED%20NPT%20FOLDER\NPT%20WORKING%20GROUPS\1.%20Questionnaire\Questionnaire%20Results\REVISED%20Part%201%20SurveySummary.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msasstb5\Dropbox\LAWSHALL\%23%20SHARED%20NPT%20FOLDER\NPT%20WORKING%20GROUPS\1.%20Questionnaire\Questionnaire%20Results\REVISED%20Part%201%20SurveySummary.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mini106:Desktop:REVISED%20Part%201%20SurveySummary.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msasstb5\Dropbox\LAWSHALL\%23%20SHARED%20NPT%20FOLDER\NPT%20WORKING%20GROUPS\1.%20Questionnaire\Questionnaire%20Results\REVISED%20Part%201%20SurveySummary.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msasstb5\Dropbox\REVISED%20Part%201%20SurveySummary.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msasstb5\Dropbox\REVISED%20Part%201%20SurveySummary.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msasstb5\Dropbox\REVISED%20Part%201%20SurveySummary.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msasstb5\Dropbox\REVISED%20Part%201%20SurveySummary.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msasstb5\Dropbox\REVISED%20Part%201%20SurveySummary.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1" i="0" u="none" strike="noStrike" baseline="0">
                <a:solidFill>
                  <a:srgbClr val="333333"/>
                </a:solidFill>
                <a:latin typeface="Microsoft Sans Serif"/>
                <a:ea typeface="Microsoft Sans Serif"/>
                <a:cs typeface="Microsoft Sans Serif"/>
              </a:defRPr>
            </a:pPr>
            <a:r>
              <a:rPr lang="en-GB" sz="1000" dirty="0"/>
              <a:t>SECTION A: WHAT DO YOU VALUE MOST IN THE VILLAGE?</a:t>
            </a:r>
          </a:p>
        </c:rich>
      </c:tx>
      <c:layout/>
      <c:overlay val="1"/>
      <c:spPr>
        <a:noFill/>
        <a:ln w="25400">
          <a:noFill/>
        </a:ln>
      </c:spPr>
    </c:title>
    <c:autoTitleDeleted val="0"/>
    <c:plotArea>
      <c:layout>
        <c:manualLayout>
          <c:layoutTarget val="inner"/>
          <c:xMode val="edge"/>
          <c:yMode val="edge"/>
          <c:x val="0.44831680158700221"/>
          <c:y val="0.11688320953227219"/>
          <c:w val="0.51103469610953633"/>
          <c:h val="0.79058504225300774"/>
        </c:manualLayout>
      </c:layout>
      <c:barChart>
        <c:barDir val="bar"/>
        <c:grouping val="clustered"/>
        <c:varyColors val="0"/>
        <c:ser>
          <c:idx val="0"/>
          <c:order val="0"/>
          <c:spPr>
            <a:solidFill>
              <a:srgbClr val="9999FF"/>
            </a:solidFill>
            <a:ln w="12700">
              <a:solidFill>
                <a:srgbClr val="333333"/>
              </a:solidFill>
              <a:prstDash val="solid"/>
            </a:ln>
          </c:spPr>
          <c:invertIfNegative val="0"/>
          <c:cat>
            <c:strRef>
              <c:f>'[REVISED Part 1 SurveySummary.xls]Question 1'!$A$4:$A$13</c:f>
              <c:strCache>
                <c:ptCount val="10"/>
                <c:pt idx="0">
                  <c:v>The Glebe Stores</c:v>
                </c:pt>
                <c:pt idx="1">
                  <c:v>The Swan Inn</c:v>
                </c:pt>
                <c:pt idx="2">
                  <c:v>Our Village Hall</c:v>
                </c:pt>
                <c:pt idx="3">
                  <c:v>All Saints School</c:v>
                </c:pt>
                <c:pt idx="4">
                  <c:v>The views of the countryside</c:v>
                </c:pt>
                <c:pt idx="5">
                  <c:v>Our community woodlands</c:v>
                </c:pt>
                <c:pt idx="6">
                  <c:v>Our Churches</c:v>
                </c:pt>
                <c:pt idx="7">
                  <c:v>Our village history and built heritage</c:v>
                </c:pt>
                <c:pt idx="8">
                  <c:v>Our village landscape with its Greens and open spaces</c:v>
                </c:pt>
                <c:pt idx="9">
                  <c:v>Lawshall’s peace &amp; rural quiet</c:v>
                </c:pt>
              </c:strCache>
            </c:strRef>
          </c:cat>
          <c:val>
            <c:numRef>
              <c:f>'[REVISED Part 1 SurveySummary.xls]Question 1'!$H$4:$H$13</c:f>
              <c:numCache>
                <c:formatCode>0.00</c:formatCode>
                <c:ptCount val="10"/>
                <c:pt idx="0">
                  <c:v>4.7450331125827816</c:v>
                </c:pt>
                <c:pt idx="1">
                  <c:v>4.6369636963696372</c:v>
                </c:pt>
                <c:pt idx="2">
                  <c:v>4.5761589403973506</c:v>
                </c:pt>
                <c:pt idx="3">
                  <c:v>4.5637583892617446</c:v>
                </c:pt>
                <c:pt idx="4">
                  <c:v>4.8233333333333333</c:v>
                </c:pt>
                <c:pt idx="5">
                  <c:v>4.7384105960264904</c:v>
                </c:pt>
                <c:pt idx="6">
                  <c:v>4.3388157894736841</c:v>
                </c:pt>
                <c:pt idx="7">
                  <c:v>4.4584717607973419</c:v>
                </c:pt>
                <c:pt idx="8">
                  <c:v>4.7598684210526319</c:v>
                </c:pt>
                <c:pt idx="9">
                  <c:v>4.8322368421052628</c:v>
                </c:pt>
              </c:numCache>
            </c:numRef>
          </c:val>
        </c:ser>
        <c:dLbls>
          <c:showLegendKey val="0"/>
          <c:showVal val="0"/>
          <c:showCatName val="0"/>
          <c:showSerName val="0"/>
          <c:showPercent val="0"/>
          <c:showBubbleSize val="0"/>
        </c:dLbls>
        <c:gapWidth val="150"/>
        <c:axId val="91769472"/>
        <c:axId val="79500416"/>
      </c:barChart>
      <c:catAx>
        <c:axId val="91769472"/>
        <c:scaling>
          <c:orientation val="minMax"/>
        </c:scaling>
        <c:delete val="0"/>
        <c:axPos val="l"/>
        <c:numFmt formatCode="General" sourceLinked="1"/>
        <c:majorTickMark val="out"/>
        <c:minorTickMark val="none"/>
        <c:tickLblPos val="nextTo"/>
        <c:spPr>
          <a:ln w="3175">
            <a:solidFill>
              <a:srgbClr val="333333"/>
            </a:solidFill>
            <a:prstDash val="solid"/>
          </a:ln>
        </c:spPr>
        <c:txPr>
          <a:bodyPr rot="0" vert="horz"/>
          <a:lstStyle/>
          <a:p>
            <a:pPr>
              <a:defRPr sz="1000" b="0" i="0" u="none" strike="noStrike" baseline="0">
                <a:solidFill>
                  <a:srgbClr val="333333"/>
                </a:solidFill>
                <a:latin typeface="Microsoft Sans Serif"/>
                <a:ea typeface="Microsoft Sans Serif"/>
                <a:cs typeface="Microsoft Sans Serif"/>
              </a:defRPr>
            </a:pPr>
            <a:endParaRPr lang="en-US"/>
          </a:p>
        </c:txPr>
        <c:crossAx val="79500416"/>
        <c:crosses val="autoZero"/>
        <c:auto val="1"/>
        <c:lblAlgn val="ctr"/>
        <c:lblOffset val="100"/>
        <c:tickLblSkip val="1"/>
        <c:tickMarkSkip val="1"/>
        <c:noMultiLvlLbl val="0"/>
      </c:catAx>
      <c:valAx>
        <c:axId val="79500416"/>
        <c:scaling>
          <c:orientation val="minMax"/>
        </c:scaling>
        <c:delete val="0"/>
        <c:axPos val="b"/>
        <c:majorGridlines>
          <c:spPr>
            <a:ln w="3175">
              <a:solidFill>
                <a:srgbClr val="333333"/>
              </a:solidFill>
              <a:prstDash val="solid"/>
            </a:ln>
          </c:spPr>
        </c:majorGridlines>
        <c:numFmt formatCode="0.00" sourceLinked="1"/>
        <c:majorTickMark val="out"/>
        <c:minorTickMark val="none"/>
        <c:tickLblPos val="nextTo"/>
        <c:spPr>
          <a:ln w="3175">
            <a:solidFill>
              <a:srgbClr val="333333"/>
            </a:solidFill>
            <a:prstDash val="solid"/>
          </a:ln>
        </c:spPr>
        <c:txPr>
          <a:bodyPr rot="0" vert="horz"/>
          <a:lstStyle/>
          <a:p>
            <a:pPr>
              <a:defRPr sz="1000" b="0" i="0" u="none" strike="noStrike" baseline="0">
                <a:solidFill>
                  <a:srgbClr val="333333"/>
                </a:solidFill>
                <a:latin typeface="Microsoft Sans Serif"/>
                <a:ea typeface="Microsoft Sans Serif"/>
                <a:cs typeface="Microsoft Sans Serif"/>
              </a:defRPr>
            </a:pPr>
            <a:endParaRPr lang="en-US"/>
          </a:p>
        </c:txPr>
        <c:crossAx val="91769472"/>
        <c:crossesAt val="1"/>
        <c:crossBetween val="between"/>
      </c:valAx>
      <c:spPr>
        <a:solidFill>
          <a:srgbClr val="EEEEEE"/>
        </a:solidFill>
        <a:ln w="25400">
          <a:noFill/>
        </a:ln>
      </c:spPr>
    </c:plotArea>
    <c:plotVisOnly val="1"/>
    <c:dispBlanksAs val="gap"/>
    <c:showDLblsOverMax val="0"/>
  </c:chart>
  <c:spPr>
    <a:solidFill>
      <a:srgbClr val="EEEEEE"/>
    </a:solidFill>
    <a:ln w="3175">
      <a:solidFill>
        <a:schemeClr val="accent1"/>
      </a:solidFill>
      <a:prstDash val="solid"/>
    </a:ln>
  </c:spPr>
  <c:txPr>
    <a:bodyPr/>
    <a:lstStyle/>
    <a:p>
      <a:pPr>
        <a:defRPr sz="1000" b="0" i="0" u="none" strike="noStrike" baseline="0">
          <a:solidFill>
            <a:srgbClr val="333333"/>
          </a:solidFill>
          <a:latin typeface="Microsoft Sans Serif"/>
          <a:ea typeface="Microsoft Sans Serif"/>
          <a:cs typeface="Microsoft Sans Serif"/>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1" i="0" u="none" strike="noStrike" baseline="0">
                <a:solidFill>
                  <a:srgbClr val="333333"/>
                </a:solidFill>
                <a:latin typeface="Microsoft Sans Serif"/>
                <a:ea typeface="Microsoft Sans Serif"/>
                <a:cs typeface="Microsoft Sans Serif"/>
              </a:defRPr>
            </a:pPr>
            <a:r>
              <a:rPr lang="en-GB" dirty="0"/>
              <a:t>SECTION B: YOUR VIEWS ON THE ENVIRONMENT AND OUR GREEN SPACES</a:t>
            </a:r>
          </a:p>
        </c:rich>
      </c:tx>
      <c:layout>
        <c:manualLayout>
          <c:xMode val="edge"/>
          <c:yMode val="edge"/>
          <c:x val="0.14166993610155626"/>
          <c:y val="3.0844183692724687E-2"/>
        </c:manualLayout>
      </c:layout>
      <c:overlay val="0"/>
      <c:spPr>
        <a:noFill/>
        <a:ln w="25400">
          <a:noFill/>
        </a:ln>
      </c:spPr>
    </c:title>
    <c:autoTitleDeleted val="0"/>
    <c:plotArea>
      <c:layout>
        <c:manualLayout>
          <c:layoutTarget val="inner"/>
          <c:xMode val="edge"/>
          <c:yMode val="edge"/>
          <c:x val="0.50871181112722019"/>
          <c:y val="0.15259752355602199"/>
          <c:w val="0.45063968656931841"/>
          <c:h val="0.75487072822925783"/>
        </c:manualLayout>
      </c:layout>
      <c:barChart>
        <c:barDir val="bar"/>
        <c:grouping val="clustered"/>
        <c:varyColors val="0"/>
        <c:ser>
          <c:idx val="0"/>
          <c:order val="0"/>
          <c:spPr>
            <a:solidFill>
              <a:srgbClr val="9999FF"/>
            </a:solidFill>
            <a:ln w="12700">
              <a:solidFill>
                <a:srgbClr val="333333"/>
              </a:solidFill>
              <a:prstDash val="solid"/>
            </a:ln>
          </c:spPr>
          <c:invertIfNegative val="0"/>
          <c:cat>
            <c:strRef>
              <c:f>'[REVISED Part 1 SurveySummary.xls]Question 2'!$A$4:$A$11</c:f>
              <c:strCache>
                <c:ptCount val="8"/>
                <c:pt idx="0">
                  <c:v>Our hedgerows and mature trees need to be protected</c:v>
                </c:pt>
                <c:pt idx="1">
                  <c:v>We have plenty of accessible green spaces to walk in and enjoy</c:v>
                </c:pt>
                <c:pt idx="2">
                  <c:v>We need more footpaths and bridleways</c:v>
                </c:pt>
                <c:pt idx="3">
                  <c:v>I value the wildlife and biodiversity around the village</c:v>
                </c:pt>
                <c:pt idx="4">
                  <c:v>The open views across the fields and woods are important assets to the village</c:v>
                </c:pt>
                <c:pt idx="5">
                  <c:v>Our community woodlands are an important feature of the village</c:v>
                </c:pt>
                <c:pt idx="6">
                  <c:v>Lawshall’s dark night sky is an asset to the village</c:v>
                </c:pt>
                <c:pt idx="7">
                  <c:v>If faced with the choice, Lawshall’s housing need should take priority over protection of the environment</c:v>
                </c:pt>
              </c:strCache>
            </c:strRef>
          </c:cat>
          <c:val>
            <c:numRef>
              <c:f>'[REVISED Part 1 SurveySummary.xls]Question 2'!$H$4:$H$11</c:f>
              <c:numCache>
                <c:formatCode>0.00</c:formatCode>
                <c:ptCount val="8"/>
                <c:pt idx="0">
                  <c:v>4.7076411960132889</c:v>
                </c:pt>
                <c:pt idx="1">
                  <c:v>4.1442953020134228</c:v>
                </c:pt>
                <c:pt idx="2">
                  <c:v>3.9431438127090299</c:v>
                </c:pt>
                <c:pt idx="3">
                  <c:v>4.6822742474916392</c:v>
                </c:pt>
                <c:pt idx="4">
                  <c:v>4.75</c:v>
                </c:pt>
                <c:pt idx="5">
                  <c:v>4.6622073578595318</c:v>
                </c:pt>
                <c:pt idx="6">
                  <c:v>4.51</c:v>
                </c:pt>
                <c:pt idx="7">
                  <c:v>2.1414141414141414</c:v>
                </c:pt>
              </c:numCache>
            </c:numRef>
          </c:val>
        </c:ser>
        <c:dLbls>
          <c:showLegendKey val="0"/>
          <c:showVal val="0"/>
          <c:showCatName val="0"/>
          <c:showSerName val="0"/>
          <c:showPercent val="0"/>
          <c:showBubbleSize val="0"/>
        </c:dLbls>
        <c:gapWidth val="150"/>
        <c:axId val="79535488"/>
        <c:axId val="79381632"/>
      </c:barChart>
      <c:catAx>
        <c:axId val="79535488"/>
        <c:scaling>
          <c:orientation val="minMax"/>
        </c:scaling>
        <c:delete val="0"/>
        <c:axPos val="l"/>
        <c:numFmt formatCode="General" sourceLinked="1"/>
        <c:majorTickMark val="out"/>
        <c:minorTickMark val="none"/>
        <c:tickLblPos val="nextTo"/>
        <c:spPr>
          <a:ln w="3175">
            <a:solidFill>
              <a:srgbClr val="333333"/>
            </a:solidFill>
            <a:prstDash val="solid"/>
          </a:ln>
        </c:spPr>
        <c:txPr>
          <a:bodyPr rot="0" vert="horz"/>
          <a:lstStyle/>
          <a:p>
            <a:pPr>
              <a:defRPr sz="1000" b="0" i="0" u="none" strike="noStrike" baseline="0">
                <a:solidFill>
                  <a:srgbClr val="333333"/>
                </a:solidFill>
                <a:latin typeface="Microsoft Sans Serif"/>
                <a:ea typeface="Microsoft Sans Serif"/>
                <a:cs typeface="Microsoft Sans Serif"/>
              </a:defRPr>
            </a:pPr>
            <a:endParaRPr lang="en-US"/>
          </a:p>
        </c:txPr>
        <c:crossAx val="79381632"/>
        <c:crosses val="autoZero"/>
        <c:auto val="1"/>
        <c:lblAlgn val="ctr"/>
        <c:lblOffset val="100"/>
        <c:tickLblSkip val="1"/>
        <c:tickMarkSkip val="1"/>
        <c:noMultiLvlLbl val="0"/>
      </c:catAx>
      <c:valAx>
        <c:axId val="79381632"/>
        <c:scaling>
          <c:orientation val="minMax"/>
          <c:min val="1"/>
        </c:scaling>
        <c:delete val="0"/>
        <c:axPos val="b"/>
        <c:majorGridlines>
          <c:spPr>
            <a:ln w="3175">
              <a:solidFill>
                <a:srgbClr val="333333"/>
              </a:solidFill>
              <a:prstDash val="solid"/>
            </a:ln>
          </c:spPr>
        </c:majorGridlines>
        <c:numFmt formatCode="0.00" sourceLinked="1"/>
        <c:majorTickMark val="out"/>
        <c:minorTickMark val="none"/>
        <c:tickLblPos val="nextTo"/>
        <c:spPr>
          <a:ln w="3175">
            <a:solidFill>
              <a:srgbClr val="333333"/>
            </a:solidFill>
            <a:prstDash val="solid"/>
          </a:ln>
        </c:spPr>
        <c:txPr>
          <a:bodyPr rot="0" vert="horz"/>
          <a:lstStyle/>
          <a:p>
            <a:pPr>
              <a:defRPr sz="1000" b="0" i="0" u="none" strike="noStrike" baseline="0">
                <a:solidFill>
                  <a:srgbClr val="333333"/>
                </a:solidFill>
                <a:latin typeface="Microsoft Sans Serif"/>
                <a:ea typeface="Microsoft Sans Serif"/>
                <a:cs typeface="Microsoft Sans Serif"/>
              </a:defRPr>
            </a:pPr>
            <a:endParaRPr lang="en-US"/>
          </a:p>
        </c:txPr>
        <c:crossAx val="79535488"/>
        <c:crossesAt val="1"/>
        <c:crossBetween val="between"/>
      </c:valAx>
    </c:plotArea>
    <c:plotVisOnly val="1"/>
    <c:dispBlanksAs val="gap"/>
    <c:showDLblsOverMax val="0"/>
  </c:chart>
  <c:spPr>
    <a:solidFill>
      <a:srgbClr val="EEEEEE"/>
    </a:solidFill>
    <a:ln w="3175">
      <a:solidFill>
        <a:schemeClr val="tx2"/>
      </a:solidFill>
      <a:prstDash val="solid"/>
    </a:ln>
  </c:spPr>
  <c:txPr>
    <a:bodyPr/>
    <a:lstStyle/>
    <a:p>
      <a:pPr>
        <a:defRPr sz="1000" b="0" i="0" u="none" strike="noStrike" baseline="0">
          <a:solidFill>
            <a:srgbClr val="333333"/>
          </a:solidFill>
          <a:latin typeface="Microsoft Sans Serif"/>
          <a:ea typeface="Microsoft Sans Serif"/>
          <a:cs typeface="Microsoft Sans Serif"/>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1" i="0" u="none" strike="noStrike" baseline="0">
                <a:solidFill>
                  <a:srgbClr val="333333"/>
                </a:solidFill>
                <a:latin typeface="Microsoft Sans Serif"/>
                <a:ea typeface="Microsoft Sans Serif"/>
                <a:cs typeface="Microsoft Sans Serif"/>
              </a:defRPr>
            </a:pPr>
            <a:r>
              <a:rPr lang="en-US" dirty="0"/>
              <a:t>SECTION C: YOUR VIEWS ON SERVICES AND AMENITIES</a:t>
            </a:r>
          </a:p>
        </c:rich>
      </c:tx>
      <c:layout>
        <c:manualLayout>
          <c:xMode val="edge"/>
          <c:yMode val="edge"/>
          <c:x val="0.20441391504383599"/>
          <c:y val="3.0844142055058602E-2"/>
        </c:manualLayout>
      </c:layout>
      <c:overlay val="0"/>
      <c:spPr>
        <a:noFill/>
        <a:ln w="25400">
          <a:noFill/>
        </a:ln>
      </c:spPr>
    </c:title>
    <c:autoTitleDeleted val="0"/>
    <c:plotArea>
      <c:layout>
        <c:manualLayout>
          <c:layoutTarget val="inner"/>
          <c:xMode val="edge"/>
          <c:yMode val="edge"/>
          <c:x val="0.48316007632174302"/>
          <c:y val="0.11688320953227201"/>
          <c:w val="0.47619142137479498"/>
          <c:h val="0.79058504225300796"/>
        </c:manualLayout>
      </c:layout>
      <c:barChart>
        <c:barDir val="bar"/>
        <c:grouping val="clustered"/>
        <c:varyColors val="0"/>
        <c:ser>
          <c:idx val="0"/>
          <c:order val="0"/>
          <c:spPr>
            <a:solidFill>
              <a:srgbClr val="9999FF"/>
            </a:solidFill>
            <a:ln w="12700">
              <a:solidFill>
                <a:srgbClr val="333333"/>
              </a:solidFill>
              <a:prstDash val="solid"/>
            </a:ln>
          </c:spPr>
          <c:invertIfNegative val="0"/>
          <c:cat>
            <c:strRef>
              <c:f>'Question 3'!$A$4:$A$14</c:f>
              <c:strCache>
                <c:ptCount val="11"/>
                <c:pt idx="0">
                  <c:v>We need street lighting throughout the village</c:v>
                </c:pt>
                <c:pt idx="1">
                  <c:v>We need street lighting in just a few key spots</c:v>
                </c:pt>
                <c:pt idx="2">
                  <c:v>Our public transport is inadequate</c:v>
                </c:pt>
                <c:pt idx="3">
                  <c:v>Car parking needs improvement especially near the school</c:v>
                </c:pt>
                <c:pt idx="4">
                  <c:v>We need lower speed limits and traffic calming</c:v>
                </c:pt>
                <c:pt idx="5">
                  <c:v>Sports facilities need to be greatly improved</c:v>
                </c:pt>
                <c:pt idx="6">
                  <c:v>More consideration should be given to the needs of young people in the village</c:v>
                </c:pt>
                <c:pt idx="7">
                  <c:v>We have enough play areas</c:v>
                </c:pt>
                <c:pt idx="8">
                  <c:v>Our mobile library service is good</c:v>
                </c:pt>
                <c:pt idx="9">
                  <c:v>The village hall is a valuable asset to the village</c:v>
                </c:pt>
                <c:pt idx="10">
                  <c:v>We have enough village groups, clubs and social activities</c:v>
                </c:pt>
              </c:strCache>
            </c:strRef>
          </c:cat>
          <c:val>
            <c:numRef>
              <c:f>'Question 3'!$H$4:$H$14</c:f>
              <c:numCache>
                <c:formatCode>0.00</c:formatCode>
                <c:ptCount val="11"/>
                <c:pt idx="0">
                  <c:v>1.735593220338983</c:v>
                </c:pt>
                <c:pt idx="1">
                  <c:v>2.743243243243243</c:v>
                </c:pt>
                <c:pt idx="2">
                  <c:v>4.0777027027027017</c:v>
                </c:pt>
                <c:pt idx="3">
                  <c:v>4.27364864864865</c:v>
                </c:pt>
                <c:pt idx="4">
                  <c:v>3.16326530612245</c:v>
                </c:pt>
                <c:pt idx="5">
                  <c:v>3.4455782312925169</c:v>
                </c:pt>
                <c:pt idx="6">
                  <c:v>3.6211604095563139</c:v>
                </c:pt>
                <c:pt idx="7">
                  <c:v>3.4812286689419798</c:v>
                </c:pt>
                <c:pt idx="8">
                  <c:v>3.3856655290102369</c:v>
                </c:pt>
                <c:pt idx="9">
                  <c:v>4.368243243243243</c:v>
                </c:pt>
                <c:pt idx="10">
                  <c:v>3.064846416382252</c:v>
                </c:pt>
              </c:numCache>
            </c:numRef>
          </c:val>
        </c:ser>
        <c:dLbls>
          <c:showLegendKey val="0"/>
          <c:showVal val="0"/>
          <c:showCatName val="0"/>
          <c:showSerName val="0"/>
          <c:showPercent val="0"/>
          <c:showBubbleSize val="0"/>
        </c:dLbls>
        <c:gapWidth val="150"/>
        <c:axId val="79412224"/>
        <c:axId val="79426304"/>
      </c:barChart>
      <c:catAx>
        <c:axId val="79412224"/>
        <c:scaling>
          <c:orientation val="minMax"/>
        </c:scaling>
        <c:delete val="0"/>
        <c:axPos val="l"/>
        <c:numFmt formatCode="General" sourceLinked="1"/>
        <c:majorTickMark val="out"/>
        <c:minorTickMark val="none"/>
        <c:tickLblPos val="nextTo"/>
        <c:spPr>
          <a:ln w="3175">
            <a:solidFill>
              <a:srgbClr val="333333"/>
            </a:solidFill>
            <a:prstDash val="solid"/>
          </a:ln>
        </c:spPr>
        <c:txPr>
          <a:bodyPr rot="0" vert="horz"/>
          <a:lstStyle/>
          <a:p>
            <a:pPr>
              <a:defRPr sz="1000" b="0" i="0" u="none" strike="noStrike" baseline="0">
                <a:solidFill>
                  <a:srgbClr val="333333"/>
                </a:solidFill>
                <a:latin typeface="Microsoft Sans Serif"/>
                <a:ea typeface="Microsoft Sans Serif"/>
                <a:cs typeface="Microsoft Sans Serif"/>
              </a:defRPr>
            </a:pPr>
            <a:endParaRPr lang="en-US"/>
          </a:p>
        </c:txPr>
        <c:crossAx val="79426304"/>
        <c:crosses val="autoZero"/>
        <c:auto val="1"/>
        <c:lblAlgn val="ctr"/>
        <c:lblOffset val="100"/>
        <c:tickLblSkip val="1"/>
        <c:tickMarkSkip val="1"/>
        <c:noMultiLvlLbl val="0"/>
      </c:catAx>
      <c:valAx>
        <c:axId val="79426304"/>
        <c:scaling>
          <c:orientation val="minMax"/>
          <c:min val="1"/>
        </c:scaling>
        <c:delete val="0"/>
        <c:axPos val="b"/>
        <c:majorGridlines>
          <c:spPr>
            <a:ln w="3175">
              <a:solidFill>
                <a:srgbClr val="333333"/>
              </a:solidFill>
              <a:prstDash val="solid"/>
            </a:ln>
          </c:spPr>
        </c:majorGridlines>
        <c:numFmt formatCode="0.00" sourceLinked="1"/>
        <c:majorTickMark val="out"/>
        <c:minorTickMark val="none"/>
        <c:tickLblPos val="nextTo"/>
        <c:spPr>
          <a:ln w="3175">
            <a:solidFill>
              <a:srgbClr val="333333"/>
            </a:solidFill>
            <a:prstDash val="solid"/>
          </a:ln>
        </c:spPr>
        <c:txPr>
          <a:bodyPr rot="0" vert="horz"/>
          <a:lstStyle/>
          <a:p>
            <a:pPr>
              <a:defRPr sz="1000" b="0" i="0" u="none" strike="noStrike" baseline="0">
                <a:solidFill>
                  <a:srgbClr val="333333"/>
                </a:solidFill>
                <a:latin typeface="Microsoft Sans Serif"/>
                <a:ea typeface="Microsoft Sans Serif"/>
                <a:cs typeface="Microsoft Sans Serif"/>
              </a:defRPr>
            </a:pPr>
            <a:endParaRPr lang="en-US"/>
          </a:p>
        </c:txPr>
        <c:crossAx val="79412224"/>
        <c:crossesAt val="1"/>
        <c:crossBetween val="between"/>
      </c:valAx>
      <c:spPr>
        <a:solidFill>
          <a:srgbClr val="EEEEEE"/>
        </a:solidFill>
        <a:ln w="25400">
          <a:noFill/>
        </a:ln>
      </c:spPr>
    </c:plotArea>
    <c:plotVisOnly val="1"/>
    <c:dispBlanksAs val="gap"/>
    <c:showDLblsOverMax val="0"/>
  </c:chart>
  <c:spPr>
    <a:solidFill>
      <a:srgbClr val="EEEEEE"/>
    </a:solidFill>
    <a:ln w="3175">
      <a:solidFill>
        <a:schemeClr val="tx2"/>
      </a:solidFill>
      <a:prstDash val="solid"/>
    </a:ln>
  </c:spPr>
  <c:txPr>
    <a:bodyPr/>
    <a:lstStyle/>
    <a:p>
      <a:pPr>
        <a:defRPr sz="1000" b="0" i="0" u="none" strike="noStrike" baseline="0">
          <a:solidFill>
            <a:srgbClr val="333333"/>
          </a:solidFill>
          <a:latin typeface="Microsoft Sans Serif"/>
          <a:ea typeface="Microsoft Sans Serif"/>
          <a:cs typeface="Microsoft Sans Serif"/>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1" i="0" u="none" strike="noStrike" baseline="0">
                <a:solidFill>
                  <a:srgbClr val="333333"/>
                </a:solidFill>
                <a:latin typeface="Microsoft Sans Serif"/>
                <a:ea typeface="Microsoft Sans Serif"/>
                <a:cs typeface="Microsoft Sans Serif"/>
              </a:defRPr>
            </a:pPr>
            <a:r>
              <a:rPr lang="en-GB" dirty="0"/>
              <a:t>D1. Please tell us whether you agree or disagree with these statements.</a:t>
            </a:r>
          </a:p>
        </c:rich>
      </c:tx>
      <c:layout>
        <c:manualLayout>
          <c:xMode val="edge"/>
          <c:yMode val="edge"/>
          <c:x val="0.14518034283054174"/>
          <c:y val="3.6363851809720169E-2"/>
        </c:manualLayout>
      </c:layout>
      <c:overlay val="0"/>
      <c:spPr>
        <a:noFill/>
        <a:ln w="25400">
          <a:noFill/>
        </a:ln>
      </c:spPr>
    </c:title>
    <c:autoTitleDeleted val="0"/>
    <c:plotArea>
      <c:layout>
        <c:manualLayout>
          <c:layoutTarget val="inner"/>
          <c:xMode val="edge"/>
          <c:yMode val="edge"/>
          <c:x val="0.51103469610953633"/>
          <c:y val="0.14772776454111952"/>
          <c:w val="0.44831680158700232"/>
          <c:h val="0.72272967883193862"/>
        </c:manualLayout>
      </c:layout>
      <c:barChart>
        <c:barDir val="bar"/>
        <c:grouping val="clustered"/>
        <c:varyColors val="0"/>
        <c:ser>
          <c:idx val="0"/>
          <c:order val="0"/>
          <c:spPr>
            <a:solidFill>
              <a:srgbClr val="9999FF"/>
            </a:solidFill>
            <a:ln w="12700">
              <a:solidFill>
                <a:srgbClr val="333333"/>
              </a:solidFill>
              <a:prstDash val="solid"/>
            </a:ln>
          </c:spPr>
          <c:invertIfNegative val="0"/>
          <c:cat>
            <c:strRef>
              <c:f>'[REVISED Part 1 SurveySummary.xls]Question 4'!$A$4:$A$10</c:f>
              <c:strCache>
                <c:ptCount val="7"/>
                <c:pt idx="0">
                  <c:v>Lawshall needs to attract more small businesses</c:v>
                </c:pt>
                <c:pt idx="1">
                  <c:v>We would welcome the building of small business units</c:v>
                </c:pt>
                <c:pt idx="2">
                  <c:v>We need to increase local employment opportunities</c:v>
                </c:pt>
                <c:pt idx="3">
                  <c:v>I would be more likely to work from home if my broadband connection was improved</c:v>
                </c:pt>
                <c:pt idx="4">
                  <c:v>Our mobile phone networks need to be improved</c:v>
                </c:pt>
                <c:pt idx="5">
                  <c:v>If it would improve reception, I would welcome a mobile phone mast in the village</c:v>
                </c:pt>
                <c:pt idx="6">
                  <c:v>There would need to be improvements or changes to roads to support increased residential and commercial building</c:v>
                </c:pt>
              </c:strCache>
            </c:strRef>
          </c:cat>
          <c:val>
            <c:numRef>
              <c:f>'[REVISED Part 1 SurveySummary.xls]Question 4'!$H$4:$H$10</c:f>
              <c:numCache>
                <c:formatCode>0.00</c:formatCode>
                <c:ptCount val="7"/>
                <c:pt idx="0">
                  <c:v>2.9658703071672354</c:v>
                </c:pt>
                <c:pt idx="1">
                  <c:v>2.6928327645051193</c:v>
                </c:pt>
                <c:pt idx="2">
                  <c:v>3.1843003412969284</c:v>
                </c:pt>
                <c:pt idx="3">
                  <c:v>3.5205479452054793</c:v>
                </c:pt>
                <c:pt idx="4">
                  <c:v>4.5</c:v>
                </c:pt>
                <c:pt idx="5">
                  <c:v>3.675767918088737</c:v>
                </c:pt>
                <c:pt idx="6">
                  <c:v>3.519163763066202</c:v>
                </c:pt>
              </c:numCache>
            </c:numRef>
          </c:val>
        </c:ser>
        <c:dLbls>
          <c:showLegendKey val="0"/>
          <c:showVal val="0"/>
          <c:showCatName val="0"/>
          <c:showSerName val="0"/>
          <c:showPercent val="0"/>
          <c:showBubbleSize val="0"/>
        </c:dLbls>
        <c:gapWidth val="150"/>
        <c:axId val="79449472"/>
        <c:axId val="79484032"/>
      </c:barChart>
      <c:catAx>
        <c:axId val="79449472"/>
        <c:scaling>
          <c:orientation val="minMax"/>
        </c:scaling>
        <c:delete val="0"/>
        <c:axPos val="l"/>
        <c:numFmt formatCode="General" sourceLinked="1"/>
        <c:majorTickMark val="out"/>
        <c:minorTickMark val="none"/>
        <c:tickLblPos val="nextTo"/>
        <c:spPr>
          <a:ln w="3175">
            <a:solidFill>
              <a:srgbClr val="333333"/>
            </a:solidFill>
            <a:prstDash val="solid"/>
          </a:ln>
        </c:spPr>
        <c:txPr>
          <a:bodyPr rot="0" vert="horz"/>
          <a:lstStyle/>
          <a:p>
            <a:pPr>
              <a:defRPr sz="900" b="0" i="0" u="none" strike="noStrike" baseline="0">
                <a:solidFill>
                  <a:srgbClr val="333333"/>
                </a:solidFill>
                <a:latin typeface="Microsoft Sans Serif"/>
                <a:ea typeface="Microsoft Sans Serif"/>
                <a:cs typeface="Microsoft Sans Serif"/>
              </a:defRPr>
            </a:pPr>
            <a:endParaRPr lang="en-US"/>
          </a:p>
        </c:txPr>
        <c:crossAx val="79484032"/>
        <c:crosses val="autoZero"/>
        <c:auto val="1"/>
        <c:lblAlgn val="ctr"/>
        <c:lblOffset val="100"/>
        <c:tickLblSkip val="1"/>
        <c:tickMarkSkip val="1"/>
        <c:noMultiLvlLbl val="0"/>
      </c:catAx>
      <c:valAx>
        <c:axId val="79484032"/>
        <c:scaling>
          <c:orientation val="minMax"/>
          <c:min val="1"/>
        </c:scaling>
        <c:delete val="0"/>
        <c:axPos val="b"/>
        <c:majorGridlines>
          <c:spPr>
            <a:ln w="3175">
              <a:solidFill>
                <a:srgbClr val="333333"/>
              </a:solidFill>
              <a:prstDash val="solid"/>
            </a:ln>
          </c:spPr>
        </c:majorGridlines>
        <c:numFmt formatCode="0.00" sourceLinked="1"/>
        <c:majorTickMark val="out"/>
        <c:minorTickMark val="none"/>
        <c:tickLblPos val="nextTo"/>
        <c:spPr>
          <a:ln w="3175">
            <a:solidFill>
              <a:srgbClr val="333333"/>
            </a:solidFill>
            <a:prstDash val="solid"/>
          </a:ln>
        </c:spPr>
        <c:txPr>
          <a:bodyPr rot="0" vert="horz"/>
          <a:lstStyle/>
          <a:p>
            <a:pPr>
              <a:defRPr sz="1000" b="0" i="0" u="none" strike="noStrike" baseline="0">
                <a:solidFill>
                  <a:srgbClr val="333333"/>
                </a:solidFill>
                <a:latin typeface="Microsoft Sans Serif"/>
                <a:ea typeface="Microsoft Sans Serif"/>
                <a:cs typeface="Microsoft Sans Serif"/>
              </a:defRPr>
            </a:pPr>
            <a:endParaRPr lang="en-US"/>
          </a:p>
        </c:txPr>
        <c:crossAx val="79449472"/>
        <c:crossesAt val="1"/>
        <c:crossBetween val="between"/>
      </c:valAx>
      <c:spPr>
        <a:solidFill>
          <a:srgbClr val="EEEEEE"/>
        </a:solidFill>
        <a:ln w="25400">
          <a:noFill/>
        </a:ln>
      </c:spPr>
    </c:plotArea>
    <c:plotVisOnly val="1"/>
    <c:dispBlanksAs val="gap"/>
    <c:showDLblsOverMax val="0"/>
  </c:chart>
  <c:spPr>
    <a:solidFill>
      <a:srgbClr val="EEEEEE"/>
    </a:solidFill>
    <a:ln w="3175">
      <a:solidFill>
        <a:schemeClr val="tx2"/>
      </a:solidFill>
      <a:prstDash val="solid"/>
    </a:ln>
  </c:spPr>
  <c:txPr>
    <a:bodyPr/>
    <a:lstStyle/>
    <a:p>
      <a:pPr>
        <a:defRPr sz="1000" b="0" i="0" u="none" strike="noStrike" baseline="0">
          <a:solidFill>
            <a:srgbClr val="333333"/>
          </a:solidFill>
          <a:latin typeface="Microsoft Sans Serif"/>
          <a:ea typeface="Microsoft Sans Serif"/>
          <a:cs typeface="Microsoft Sans Serif"/>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1" i="0" u="none" strike="noStrike" baseline="0">
                <a:solidFill>
                  <a:srgbClr val="333333"/>
                </a:solidFill>
                <a:latin typeface="Microsoft Sans Serif"/>
                <a:ea typeface="Microsoft Sans Serif"/>
                <a:cs typeface="Microsoft Sans Serif"/>
              </a:defRPr>
            </a:pPr>
            <a:r>
              <a:rPr lang="en-GB" sz="1600" dirty="0"/>
              <a:t>E1. What do you think about the number of houses currently in Lawshall?</a:t>
            </a:r>
          </a:p>
        </c:rich>
      </c:tx>
      <c:layout>
        <c:manualLayout>
          <c:xMode val="edge"/>
          <c:yMode val="edge"/>
          <c:x val="0.1409216575200827"/>
          <c:y val="3.6363517060367452E-2"/>
        </c:manualLayout>
      </c:layout>
      <c:overlay val="0"/>
      <c:spPr>
        <a:noFill/>
        <a:ln w="25400">
          <a:noFill/>
        </a:ln>
      </c:spPr>
    </c:title>
    <c:autoTitleDeleted val="0"/>
    <c:plotArea>
      <c:layout>
        <c:manualLayout>
          <c:layoutTarget val="inner"/>
          <c:xMode val="edge"/>
          <c:yMode val="edge"/>
          <c:x val="0.13087868612011733"/>
          <c:y val="0.15165104089450132"/>
          <c:w val="0.39837451089106818"/>
          <c:h val="0.66818404269367915"/>
        </c:manualLayout>
      </c:layout>
      <c:pieChart>
        <c:varyColors val="1"/>
        <c:ser>
          <c:idx val="0"/>
          <c:order val="0"/>
          <c:spPr>
            <a:solidFill>
              <a:srgbClr val="9999FF"/>
            </a:solidFill>
            <a:ln w="12700">
              <a:solidFill>
                <a:srgbClr val="333333"/>
              </a:solidFill>
              <a:prstDash val="solid"/>
            </a:ln>
          </c:spPr>
          <c:dPt>
            <c:idx val="0"/>
            <c:bubble3D val="0"/>
          </c:dPt>
          <c:dPt>
            <c:idx val="1"/>
            <c:bubble3D val="0"/>
            <c:spPr>
              <a:solidFill>
                <a:srgbClr val="993366"/>
              </a:solidFill>
              <a:ln w="12700">
                <a:solidFill>
                  <a:srgbClr val="333333"/>
                </a:solidFill>
                <a:prstDash val="solid"/>
              </a:ln>
            </c:spPr>
          </c:dPt>
          <c:dPt>
            <c:idx val="2"/>
            <c:bubble3D val="0"/>
            <c:spPr>
              <a:solidFill>
                <a:srgbClr val="FFFFCC"/>
              </a:solidFill>
              <a:ln w="12700">
                <a:solidFill>
                  <a:srgbClr val="333333"/>
                </a:solidFill>
                <a:prstDash val="solid"/>
              </a:ln>
            </c:spPr>
          </c:dPt>
          <c:dPt>
            <c:idx val="3"/>
            <c:bubble3D val="0"/>
            <c:spPr>
              <a:solidFill>
                <a:srgbClr val="CCFFFF"/>
              </a:solidFill>
              <a:ln w="12700">
                <a:solidFill>
                  <a:srgbClr val="333333"/>
                </a:solidFill>
                <a:prstDash val="solid"/>
              </a:ln>
            </c:spPr>
          </c:dPt>
          <c:cat>
            <c:strRef>
              <c:f>'[REVISED Part 1 SurveySummary.xls]Question 8'!$A$4:$A$7</c:f>
              <c:strCache>
                <c:ptCount val="4"/>
                <c:pt idx="0">
                  <c:v>Need a lot more</c:v>
                </c:pt>
                <c:pt idx="1">
                  <c:v>Need a few more</c:v>
                </c:pt>
                <c:pt idx="2">
                  <c:v>About right</c:v>
                </c:pt>
                <c:pt idx="3">
                  <c:v>Too many already</c:v>
                </c:pt>
              </c:strCache>
            </c:strRef>
          </c:cat>
          <c:val>
            <c:numRef>
              <c:f>'[REVISED Part 1 SurveySummary.xls]Question 8'!$C$4:$C$7</c:f>
              <c:numCache>
                <c:formatCode>0.0%</c:formatCode>
                <c:ptCount val="4"/>
                <c:pt idx="0">
                  <c:v>4.0999999999999995E-2</c:v>
                </c:pt>
                <c:pt idx="1">
                  <c:v>0.48499999999999999</c:v>
                </c:pt>
                <c:pt idx="2">
                  <c:v>0.41600000000000004</c:v>
                </c:pt>
                <c:pt idx="3">
                  <c:v>5.7999999999999996E-2</c:v>
                </c:pt>
              </c:numCache>
            </c:numRef>
          </c:val>
        </c:ser>
        <c:dLbls>
          <c:showLegendKey val="0"/>
          <c:showVal val="0"/>
          <c:showCatName val="0"/>
          <c:showSerName val="0"/>
          <c:showPercent val="0"/>
          <c:showBubbleSize val="0"/>
          <c:showLeaderLines val="1"/>
        </c:dLbls>
        <c:firstSliceAng val="0"/>
      </c:pieChart>
      <c:spPr>
        <a:solidFill>
          <a:srgbClr val="EEEEEE"/>
        </a:solidFill>
        <a:ln w="25400">
          <a:noFill/>
        </a:ln>
      </c:spPr>
    </c:plotArea>
    <c:legend>
      <c:legendPos val="r"/>
      <c:layout>
        <c:manualLayout>
          <c:xMode val="edge"/>
          <c:yMode val="edge"/>
          <c:x val="0.60136791724563843"/>
          <c:y val="0.30397309920562759"/>
          <c:w val="0.33419040450825993"/>
          <c:h val="0.32321187778159033"/>
        </c:manualLayout>
      </c:layout>
      <c:overlay val="0"/>
      <c:spPr>
        <a:solidFill>
          <a:srgbClr val="FFFFFF"/>
        </a:solidFill>
        <a:ln w="3175">
          <a:solidFill>
            <a:srgbClr val="333333"/>
          </a:solidFill>
          <a:prstDash val="solid"/>
        </a:ln>
      </c:spPr>
      <c:txPr>
        <a:bodyPr/>
        <a:lstStyle/>
        <a:p>
          <a:pPr>
            <a:defRPr sz="1050" b="0" i="0" u="none" strike="noStrike" baseline="0">
              <a:solidFill>
                <a:srgbClr val="333333"/>
              </a:solidFill>
              <a:latin typeface="Microsoft Sans Serif"/>
              <a:ea typeface="Microsoft Sans Serif"/>
              <a:cs typeface="Microsoft Sans Serif"/>
            </a:defRPr>
          </a:pPr>
          <a:endParaRPr lang="en-US"/>
        </a:p>
      </c:txPr>
    </c:legend>
    <c:plotVisOnly val="1"/>
    <c:dispBlanksAs val="zero"/>
    <c:showDLblsOverMax val="0"/>
  </c:chart>
  <c:spPr>
    <a:solidFill>
      <a:srgbClr val="EEEEEE"/>
    </a:solidFill>
    <a:ln w="3175">
      <a:solidFill>
        <a:schemeClr val="tx2"/>
      </a:solidFill>
      <a:prstDash val="solid"/>
    </a:ln>
  </c:spPr>
  <c:txPr>
    <a:bodyPr/>
    <a:lstStyle/>
    <a:p>
      <a:pPr>
        <a:defRPr sz="1000" b="0" i="0" u="none" strike="noStrike" baseline="0">
          <a:solidFill>
            <a:srgbClr val="333333"/>
          </a:solidFill>
          <a:latin typeface="Microsoft Sans Serif"/>
          <a:ea typeface="Microsoft Sans Serif"/>
          <a:cs typeface="Microsoft Sans Serif"/>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1" i="0" u="none" strike="noStrike" baseline="0">
                <a:solidFill>
                  <a:srgbClr val="333333"/>
                </a:solidFill>
                <a:latin typeface="Microsoft Sans Serif"/>
                <a:ea typeface="Microsoft Sans Serif"/>
                <a:cs typeface="Microsoft Sans Serif"/>
              </a:defRPr>
            </a:pPr>
            <a:r>
              <a:rPr lang="en-GB" sz="1600" dirty="0"/>
              <a:t>E2. 25 homes were built over the last 15 years, In your opinion, how many new homes should be built in the village in the next 15 years?</a:t>
            </a:r>
          </a:p>
        </c:rich>
      </c:tx>
      <c:layout>
        <c:manualLayout>
          <c:xMode val="edge"/>
          <c:yMode val="edge"/>
          <c:x val="0.11111127018213632"/>
          <c:y val="3.6363517060367452E-2"/>
        </c:manualLayout>
      </c:layout>
      <c:overlay val="0"/>
      <c:spPr>
        <a:noFill/>
        <a:ln w="25400">
          <a:noFill/>
        </a:ln>
      </c:spPr>
    </c:title>
    <c:autoTitleDeleted val="0"/>
    <c:plotArea>
      <c:layout>
        <c:manualLayout>
          <c:layoutTarget val="inner"/>
          <c:xMode val="edge"/>
          <c:yMode val="edge"/>
          <c:x val="0.15067782152230971"/>
          <c:y val="0.22137564977884266"/>
          <c:w val="0.39837451089106818"/>
          <c:h val="0.66818404269367915"/>
        </c:manualLayout>
      </c:layout>
      <c:pieChart>
        <c:varyColors val="1"/>
        <c:ser>
          <c:idx val="0"/>
          <c:order val="0"/>
          <c:spPr>
            <a:solidFill>
              <a:srgbClr val="9999FF"/>
            </a:solidFill>
            <a:ln w="12700">
              <a:solidFill>
                <a:srgbClr val="333333"/>
              </a:solidFill>
              <a:prstDash val="solid"/>
            </a:ln>
          </c:spPr>
          <c:dPt>
            <c:idx val="0"/>
            <c:bubble3D val="0"/>
          </c:dPt>
          <c:dPt>
            <c:idx val="1"/>
            <c:bubble3D val="0"/>
            <c:spPr>
              <a:solidFill>
                <a:srgbClr val="993366"/>
              </a:solidFill>
              <a:ln w="12700">
                <a:solidFill>
                  <a:srgbClr val="333333"/>
                </a:solidFill>
                <a:prstDash val="solid"/>
              </a:ln>
            </c:spPr>
          </c:dPt>
          <c:dPt>
            <c:idx val="2"/>
            <c:bubble3D val="0"/>
            <c:spPr>
              <a:solidFill>
                <a:srgbClr val="FFFFCC"/>
              </a:solidFill>
              <a:ln w="12700">
                <a:solidFill>
                  <a:srgbClr val="333333"/>
                </a:solidFill>
                <a:prstDash val="solid"/>
              </a:ln>
            </c:spPr>
          </c:dPt>
          <c:dPt>
            <c:idx val="3"/>
            <c:bubble3D val="0"/>
            <c:spPr>
              <a:solidFill>
                <a:srgbClr val="CCFFFF"/>
              </a:solidFill>
              <a:ln w="12700">
                <a:solidFill>
                  <a:srgbClr val="333333"/>
                </a:solidFill>
                <a:prstDash val="solid"/>
              </a:ln>
            </c:spPr>
          </c:dPt>
          <c:cat>
            <c:strRef>
              <c:f>'[REVISED Part 1 SurveySummary.xls]Question 9'!$A$4:$A$7</c:f>
              <c:strCache>
                <c:ptCount val="4"/>
                <c:pt idx="0">
                  <c:v>10-25</c:v>
                </c:pt>
                <c:pt idx="1">
                  <c:v>25-50</c:v>
                </c:pt>
                <c:pt idx="2">
                  <c:v>50-75</c:v>
                </c:pt>
                <c:pt idx="3">
                  <c:v>75+</c:v>
                </c:pt>
              </c:strCache>
            </c:strRef>
          </c:cat>
          <c:val>
            <c:numRef>
              <c:f>'[REVISED Part 1 SurveySummary.xls]Question 9'!$C$4:$C$7</c:f>
              <c:numCache>
                <c:formatCode>0.0%</c:formatCode>
                <c:ptCount val="4"/>
                <c:pt idx="0">
                  <c:v>0.65</c:v>
                </c:pt>
                <c:pt idx="1">
                  <c:v>0.28899999999999998</c:v>
                </c:pt>
                <c:pt idx="2">
                  <c:v>4.2999999999999997E-2</c:v>
                </c:pt>
                <c:pt idx="3">
                  <c:v>1.8000000000000002E-2</c:v>
                </c:pt>
              </c:numCache>
            </c:numRef>
          </c:val>
        </c:ser>
        <c:dLbls>
          <c:showLegendKey val="0"/>
          <c:showVal val="0"/>
          <c:showCatName val="0"/>
          <c:showSerName val="0"/>
          <c:showPercent val="0"/>
          <c:showBubbleSize val="0"/>
          <c:showLeaderLines val="1"/>
        </c:dLbls>
        <c:firstSliceAng val="0"/>
      </c:pieChart>
      <c:spPr>
        <a:solidFill>
          <a:srgbClr val="EEEEEE"/>
        </a:solidFill>
        <a:ln w="25400">
          <a:noFill/>
        </a:ln>
      </c:spPr>
    </c:plotArea>
    <c:legend>
      <c:legendPos val="r"/>
      <c:layout>
        <c:manualLayout>
          <c:xMode val="edge"/>
          <c:yMode val="edge"/>
          <c:x val="0.65000109361329839"/>
          <c:y val="0.40526933163174339"/>
          <c:w val="0.28380774278215221"/>
          <c:h val="0.29515155117264547"/>
        </c:manualLayout>
      </c:layout>
      <c:overlay val="0"/>
      <c:spPr>
        <a:solidFill>
          <a:srgbClr val="FFFFFF"/>
        </a:solidFill>
        <a:ln w="3175">
          <a:solidFill>
            <a:srgbClr val="333333"/>
          </a:solidFill>
          <a:prstDash val="solid"/>
        </a:ln>
      </c:spPr>
      <c:txPr>
        <a:bodyPr/>
        <a:lstStyle/>
        <a:p>
          <a:pPr>
            <a:defRPr sz="1050" b="0" i="0" u="none" strike="noStrike" baseline="0">
              <a:solidFill>
                <a:srgbClr val="333333"/>
              </a:solidFill>
              <a:latin typeface="Microsoft Sans Serif"/>
              <a:ea typeface="Microsoft Sans Serif"/>
              <a:cs typeface="Microsoft Sans Serif"/>
            </a:defRPr>
          </a:pPr>
          <a:endParaRPr lang="en-US"/>
        </a:p>
      </c:txPr>
    </c:legend>
    <c:plotVisOnly val="1"/>
    <c:dispBlanksAs val="zero"/>
    <c:showDLblsOverMax val="0"/>
  </c:chart>
  <c:spPr>
    <a:solidFill>
      <a:srgbClr val="EEEEEE"/>
    </a:solidFill>
    <a:ln w="3175">
      <a:solidFill>
        <a:schemeClr val="tx2"/>
      </a:solidFill>
      <a:prstDash val="solid"/>
    </a:ln>
  </c:spPr>
  <c:txPr>
    <a:bodyPr/>
    <a:lstStyle/>
    <a:p>
      <a:pPr>
        <a:defRPr sz="1000" b="0" i="0" u="none" strike="noStrike" baseline="0">
          <a:solidFill>
            <a:srgbClr val="333333"/>
          </a:solidFill>
          <a:latin typeface="Microsoft Sans Serif"/>
          <a:ea typeface="Microsoft Sans Serif"/>
          <a:cs typeface="Microsoft Sans Serif"/>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1" i="0" u="none" strike="noStrike" baseline="0">
                <a:solidFill>
                  <a:srgbClr val="333333"/>
                </a:solidFill>
                <a:latin typeface="Microsoft Sans Serif"/>
                <a:ea typeface="Microsoft Sans Serif"/>
                <a:cs typeface="Microsoft Sans Serif"/>
              </a:defRPr>
            </a:pPr>
            <a:r>
              <a:rPr lang="en-GB" sz="1600" dirty="0"/>
              <a:t>E3. Do you think Lawshall should be allowed to expand outside the existing village envelope into adjacent areas?</a:t>
            </a:r>
          </a:p>
        </c:rich>
      </c:tx>
      <c:layout>
        <c:manualLayout>
          <c:xMode val="edge"/>
          <c:yMode val="edge"/>
          <c:x val="0.14797776457188133"/>
          <c:y val="5.0393695220221642E-2"/>
        </c:manualLayout>
      </c:layout>
      <c:overlay val="0"/>
      <c:spPr>
        <a:noFill/>
        <a:ln w="25400">
          <a:noFill/>
        </a:ln>
      </c:spPr>
    </c:title>
    <c:autoTitleDeleted val="0"/>
    <c:plotArea>
      <c:layout>
        <c:manualLayout>
          <c:layoutTarget val="inner"/>
          <c:xMode val="edge"/>
          <c:yMode val="edge"/>
          <c:x val="0.22222251627937137"/>
          <c:y val="0.24545536262216783"/>
          <c:w val="0.39837451089106818"/>
          <c:h val="0.66818404269367915"/>
        </c:manualLayout>
      </c:layout>
      <c:pieChart>
        <c:varyColors val="1"/>
        <c:ser>
          <c:idx val="0"/>
          <c:order val="0"/>
          <c:spPr>
            <a:solidFill>
              <a:srgbClr val="9999FF"/>
            </a:solidFill>
            <a:ln w="12700">
              <a:solidFill>
                <a:srgbClr val="333333"/>
              </a:solidFill>
              <a:prstDash val="solid"/>
            </a:ln>
          </c:spPr>
          <c:dPt>
            <c:idx val="0"/>
            <c:bubble3D val="0"/>
          </c:dPt>
          <c:dPt>
            <c:idx val="1"/>
            <c:bubble3D val="0"/>
            <c:spPr>
              <a:solidFill>
                <a:srgbClr val="993366"/>
              </a:solidFill>
              <a:ln w="12700">
                <a:solidFill>
                  <a:srgbClr val="333333"/>
                </a:solidFill>
                <a:prstDash val="solid"/>
              </a:ln>
            </c:spPr>
          </c:dPt>
          <c:dPt>
            <c:idx val="2"/>
            <c:bubble3D val="0"/>
            <c:spPr>
              <a:solidFill>
                <a:srgbClr val="FFFFCC"/>
              </a:solidFill>
              <a:ln w="12700">
                <a:solidFill>
                  <a:srgbClr val="333333"/>
                </a:solidFill>
                <a:prstDash val="solid"/>
              </a:ln>
            </c:spPr>
          </c:dPt>
          <c:cat>
            <c:strRef>
              <c:f>'[REVISED Part 1 SurveySummary.xls]Question 10'!$A$4:$A$6</c:f>
              <c:strCache>
                <c:ptCount val="3"/>
                <c:pt idx="0">
                  <c:v>Yes</c:v>
                </c:pt>
                <c:pt idx="1">
                  <c:v>No</c:v>
                </c:pt>
                <c:pt idx="2">
                  <c:v>Don't know</c:v>
                </c:pt>
              </c:strCache>
            </c:strRef>
          </c:cat>
          <c:val>
            <c:numRef>
              <c:f>'[REVISED Part 1 SurveySummary.xls]Question 10'!$C$4:$C$6</c:f>
              <c:numCache>
                <c:formatCode>0.0%</c:formatCode>
                <c:ptCount val="3"/>
                <c:pt idx="0">
                  <c:v>0.28399999999999997</c:v>
                </c:pt>
                <c:pt idx="1">
                  <c:v>0.53400000000000003</c:v>
                </c:pt>
                <c:pt idx="2">
                  <c:v>0.182</c:v>
                </c:pt>
              </c:numCache>
            </c:numRef>
          </c:val>
        </c:ser>
        <c:dLbls>
          <c:showLegendKey val="0"/>
          <c:showVal val="0"/>
          <c:showCatName val="0"/>
          <c:showSerName val="0"/>
          <c:showPercent val="0"/>
          <c:showBubbleSize val="0"/>
          <c:showLeaderLines val="1"/>
        </c:dLbls>
        <c:firstSliceAng val="0"/>
      </c:pieChart>
      <c:spPr>
        <a:solidFill>
          <a:srgbClr val="EEEEEE"/>
        </a:solidFill>
        <a:ln w="25400">
          <a:noFill/>
        </a:ln>
      </c:spPr>
    </c:plotArea>
    <c:legend>
      <c:legendPos val="r"/>
      <c:legendEntry>
        <c:idx val="0"/>
        <c:txPr>
          <a:bodyPr/>
          <a:lstStyle/>
          <a:p>
            <a:pPr>
              <a:defRPr sz="1100" b="0" i="0" u="none" strike="noStrike" baseline="0">
                <a:solidFill>
                  <a:srgbClr val="333333"/>
                </a:solidFill>
                <a:latin typeface="Microsoft Sans Serif"/>
                <a:ea typeface="Microsoft Sans Serif"/>
                <a:cs typeface="Microsoft Sans Serif"/>
              </a:defRPr>
            </a:pPr>
            <a:endParaRPr lang="en-US"/>
          </a:p>
        </c:txPr>
      </c:legendEntry>
      <c:legendEntry>
        <c:idx val="1"/>
        <c:txPr>
          <a:bodyPr/>
          <a:lstStyle/>
          <a:p>
            <a:pPr>
              <a:defRPr sz="1100" b="0" i="0" u="none" strike="noStrike" baseline="0">
                <a:solidFill>
                  <a:srgbClr val="333333"/>
                </a:solidFill>
                <a:latin typeface="Microsoft Sans Serif"/>
                <a:ea typeface="Microsoft Sans Serif"/>
                <a:cs typeface="Microsoft Sans Serif"/>
              </a:defRPr>
            </a:pPr>
            <a:endParaRPr lang="en-US"/>
          </a:p>
        </c:txPr>
      </c:legendEntry>
      <c:legendEntry>
        <c:idx val="2"/>
        <c:txPr>
          <a:bodyPr/>
          <a:lstStyle/>
          <a:p>
            <a:pPr>
              <a:defRPr sz="1100" b="0" i="0" u="none" strike="noStrike" baseline="0">
                <a:solidFill>
                  <a:srgbClr val="333333"/>
                </a:solidFill>
                <a:latin typeface="Microsoft Sans Serif"/>
                <a:ea typeface="Microsoft Sans Serif"/>
                <a:cs typeface="Microsoft Sans Serif"/>
              </a:defRPr>
            </a:pPr>
            <a:endParaRPr lang="en-US"/>
          </a:p>
        </c:txPr>
      </c:legendEntry>
      <c:layout>
        <c:manualLayout>
          <c:xMode val="edge"/>
          <c:yMode val="edge"/>
          <c:x val="0.71383746842965379"/>
          <c:y val="0.47024202363121398"/>
          <c:w val="0.26854850690833459"/>
          <c:h val="0.23591023611991524"/>
        </c:manualLayout>
      </c:layout>
      <c:overlay val="0"/>
      <c:spPr>
        <a:solidFill>
          <a:srgbClr val="FFFFFF"/>
        </a:solidFill>
        <a:ln w="3175">
          <a:solidFill>
            <a:srgbClr val="333333"/>
          </a:solidFill>
          <a:prstDash val="solid"/>
        </a:ln>
      </c:spPr>
      <c:txPr>
        <a:bodyPr/>
        <a:lstStyle/>
        <a:p>
          <a:pPr>
            <a:defRPr sz="775" b="0" i="0" u="none" strike="noStrike" baseline="0">
              <a:solidFill>
                <a:srgbClr val="333333"/>
              </a:solidFill>
              <a:latin typeface="Microsoft Sans Serif"/>
              <a:ea typeface="Microsoft Sans Serif"/>
              <a:cs typeface="Microsoft Sans Serif"/>
            </a:defRPr>
          </a:pPr>
          <a:endParaRPr lang="en-US"/>
        </a:p>
      </c:txPr>
    </c:legend>
    <c:plotVisOnly val="1"/>
    <c:dispBlanksAs val="zero"/>
    <c:showDLblsOverMax val="0"/>
  </c:chart>
  <c:spPr>
    <a:solidFill>
      <a:srgbClr val="EEEEEE"/>
    </a:solidFill>
    <a:ln w="3175">
      <a:solidFill>
        <a:schemeClr val="tx2"/>
      </a:solidFill>
      <a:prstDash val="solid"/>
    </a:ln>
  </c:spPr>
  <c:txPr>
    <a:bodyPr/>
    <a:lstStyle/>
    <a:p>
      <a:pPr>
        <a:defRPr sz="1000" b="0" i="0" u="none" strike="noStrike" baseline="0">
          <a:solidFill>
            <a:srgbClr val="333333"/>
          </a:solidFill>
          <a:latin typeface="Microsoft Sans Serif"/>
          <a:ea typeface="Microsoft Sans Serif"/>
          <a:cs typeface="Microsoft Sans Serif"/>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1" i="0" u="none" strike="noStrike" baseline="0">
                <a:solidFill>
                  <a:srgbClr val="333333"/>
                </a:solidFill>
                <a:latin typeface="Microsoft Sans Serif"/>
                <a:ea typeface="Microsoft Sans Serif"/>
                <a:cs typeface="Microsoft Sans Serif"/>
              </a:defRPr>
            </a:pPr>
            <a:r>
              <a:rPr lang="en-GB" sz="1600" dirty="0"/>
              <a:t>E4. What form would you prefer any future development to take? </a:t>
            </a:r>
            <a:r>
              <a:rPr lang="en-GB" sz="1600" dirty="0" smtClean="0"/>
              <a:t>(Please </a:t>
            </a:r>
            <a:r>
              <a:rPr lang="en-GB" sz="1600" dirty="0"/>
              <a:t>tick any that apply</a:t>
            </a:r>
            <a:r>
              <a:rPr lang="en-GB" sz="1600" dirty="0" smtClean="0"/>
              <a:t>.)</a:t>
            </a:r>
            <a:endParaRPr lang="en-GB" sz="1600" dirty="0"/>
          </a:p>
        </c:rich>
      </c:tx>
      <c:layout>
        <c:manualLayout>
          <c:xMode val="edge"/>
          <c:yMode val="edge"/>
          <c:x val="0.13143657042869641"/>
          <c:y val="3.6363517060367452E-2"/>
        </c:manualLayout>
      </c:layout>
      <c:overlay val="0"/>
      <c:spPr>
        <a:noFill/>
        <a:ln w="25400">
          <a:noFill/>
        </a:ln>
      </c:spPr>
    </c:title>
    <c:autoTitleDeleted val="0"/>
    <c:plotArea>
      <c:layout>
        <c:manualLayout>
          <c:layoutTarget val="inner"/>
          <c:xMode val="edge"/>
          <c:yMode val="edge"/>
          <c:x val="0.10840122745335189"/>
          <c:y val="0.23181895358760296"/>
          <c:w val="0.86856483496998205"/>
          <c:h val="0.48863799040524153"/>
        </c:manualLayout>
      </c:layout>
      <c:barChart>
        <c:barDir val="col"/>
        <c:grouping val="clustered"/>
        <c:varyColors val="0"/>
        <c:ser>
          <c:idx val="0"/>
          <c:order val="0"/>
          <c:spPr>
            <a:solidFill>
              <a:srgbClr val="9999FF"/>
            </a:solidFill>
            <a:ln w="12700">
              <a:solidFill>
                <a:srgbClr val="333333"/>
              </a:solidFill>
              <a:prstDash val="solid"/>
            </a:ln>
          </c:spPr>
          <c:invertIfNegative val="0"/>
          <c:cat>
            <c:strRef>
              <c:f>'[REVISED Part 1 SurveySummary.xls]Question 11'!$A$4:$A$8</c:f>
              <c:strCache>
                <c:ptCount val="5"/>
                <c:pt idx="0">
                  <c:v>In-filling</c:v>
                </c:pt>
                <c:pt idx="1">
                  <c:v>Several small developments of up to 5 dwellings</c:v>
                </c:pt>
                <c:pt idx="2">
                  <c:v>Several small developments of up to 6-10 dwellings</c:v>
                </c:pt>
                <c:pt idx="3">
                  <c:v>1 or 2 larger developments</c:v>
                </c:pt>
                <c:pt idx="4">
                  <c:v>No preference</c:v>
                </c:pt>
              </c:strCache>
            </c:strRef>
          </c:cat>
          <c:val>
            <c:numRef>
              <c:f>'[REVISED Part 1 SurveySummary.xls]Question 11'!$C$4:$C$8</c:f>
              <c:numCache>
                <c:formatCode>0.0%</c:formatCode>
                <c:ptCount val="5"/>
                <c:pt idx="0">
                  <c:v>0.61499999999999999</c:v>
                </c:pt>
                <c:pt idx="1">
                  <c:v>0.47100000000000003</c:v>
                </c:pt>
                <c:pt idx="2">
                  <c:v>0.187</c:v>
                </c:pt>
                <c:pt idx="3">
                  <c:v>7.5999999999999998E-2</c:v>
                </c:pt>
                <c:pt idx="4">
                  <c:v>6.5000000000000002E-2</c:v>
                </c:pt>
              </c:numCache>
            </c:numRef>
          </c:val>
        </c:ser>
        <c:dLbls>
          <c:showLegendKey val="0"/>
          <c:showVal val="0"/>
          <c:showCatName val="0"/>
          <c:showSerName val="0"/>
          <c:showPercent val="0"/>
          <c:showBubbleSize val="0"/>
        </c:dLbls>
        <c:gapWidth val="150"/>
        <c:axId val="79777792"/>
        <c:axId val="79779328"/>
      </c:barChart>
      <c:catAx>
        <c:axId val="79777792"/>
        <c:scaling>
          <c:orientation val="minMax"/>
        </c:scaling>
        <c:delete val="0"/>
        <c:axPos val="b"/>
        <c:numFmt formatCode="General" sourceLinked="1"/>
        <c:majorTickMark val="out"/>
        <c:minorTickMark val="none"/>
        <c:tickLblPos val="nextTo"/>
        <c:spPr>
          <a:ln w="3175">
            <a:solidFill>
              <a:srgbClr val="333333"/>
            </a:solidFill>
            <a:prstDash val="solid"/>
          </a:ln>
        </c:spPr>
        <c:txPr>
          <a:bodyPr rot="0" vert="horz"/>
          <a:lstStyle/>
          <a:p>
            <a:pPr>
              <a:defRPr sz="1000" b="0" i="0" u="none" strike="noStrike" baseline="0">
                <a:solidFill>
                  <a:srgbClr val="333333"/>
                </a:solidFill>
                <a:latin typeface="Microsoft Sans Serif"/>
                <a:ea typeface="Microsoft Sans Serif"/>
                <a:cs typeface="Microsoft Sans Serif"/>
              </a:defRPr>
            </a:pPr>
            <a:endParaRPr lang="en-US"/>
          </a:p>
        </c:txPr>
        <c:crossAx val="79779328"/>
        <c:crosses val="autoZero"/>
        <c:auto val="1"/>
        <c:lblAlgn val="ctr"/>
        <c:lblOffset val="100"/>
        <c:tickLblSkip val="1"/>
        <c:tickMarkSkip val="1"/>
        <c:noMultiLvlLbl val="0"/>
      </c:catAx>
      <c:valAx>
        <c:axId val="79779328"/>
        <c:scaling>
          <c:orientation val="minMax"/>
        </c:scaling>
        <c:delete val="0"/>
        <c:axPos val="l"/>
        <c:majorGridlines>
          <c:spPr>
            <a:ln w="3175">
              <a:solidFill>
                <a:srgbClr val="333333"/>
              </a:solidFill>
              <a:prstDash val="solid"/>
            </a:ln>
          </c:spPr>
        </c:majorGridlines>
        <c:numFmt formatCode="0.0%" sourceLinked="1"/>
        <c:majorTickMark val="out"/>
        <c:minorTickMark val="none"/>
        <c:tickLblPos val="nextTo"/>
        <c:spPr>
          <a:ln w="3175">
            <a:solidFill>
              <a:srgbClr val="333333"/>
            </a:solidFill>
            <a:prstDash val="solid"/>
          </a:ln>
        </c:spPr>
        <c:txPr>
          <a:bodyPr rot="0" vert="horz"/>
          <a:lstStyle/>
          <a:p>
            <a:pPr>
              <a:defRPr sz="1000" b="0" i="0" u="none" strike="noStrike" baseline="0">
                <a:solidFill>
                  <a:srgbClr val="333333"/>
                </a:solidFill>
                <a:latin typeface="Microsoft Sans Serif"/>
                <a:ea typeface="Microsoft Sans Serif"/>
                <a:cs typeface="Microsoft Sans Serif"/>
              </a:defRPr>
            </a:pPr>
            <a:endParaRPr lang="en-US"/>
          </a:p>
        </c:txPr>
        <c:crossAx val="79777792"/>
        <c:crossesAt val="1"/>
        <c:crossBetween val="between"/>
      </c:valAx>
      <c:spPr>
        <a:solidFill>
          <a:srgbClr val="EEEEEE"/>
        </a:solidFill>
        <a:ln w="25400">
          <a:noFill/>
        </a:ln>
      </c:spPr>
    </c:plotArea>
    <c:plotVisOnly val="1"/>
    <c:dispBlanksAs val="gap"/>
    <c:showDLblsOverMax val="0"/>
  </c:chart>
  <c:spPr>
    <a:solidFill>
      <a:srgbClr val="EEEEEE"/>
    </a:solidFill>
    <a:ln w="3175">
      <a:solidFill>
        <a:schemeClr val="tx2"/>
      </a:solidFill>
      <a:prstDash val="solid"/>
    </a:ln>
  </c:spPr>
  <c:txPr>
    <a:bodyPr/>
    <a:lstStyle/>
    <a:p>
      <a:pPr>
        <a:defRPr sz="1000" b="0" i="0" u="none" strike="noStrike" baseline="0">
          <a:solidFill>
            <a:srgbClr val="333333"/>
          </a:solidFill>
          <a:latin typeface="Microsoft Sans Serif"/>
          <a:ea typeface="Microsoft Sans Serif"/>
          <a:cs typeface="Microsoft Sans Serif"/>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1" i="0" u="none" strike="noStrike" baseline="0">
                <a:solidFill>
                  <a:srgbClr val="333333"/>
                </a:solidFill>
                <a:latin typeface="Microsoft Sans Serif"/>
                <a:ea typeface="Microsoft Sans Serif"/>
                <a:cs typeface="Microsoft Sans Serif"/>
              </a:defRPr>
            </a:pPr>
            <a:r>
              <a:rPr lang="en-GB" sz="1600" dirty="0"/>
              <a:t>E5. What type of new housing would you prefer to see in Lawshall? </a:t>
            </a:r>
            <a:r>
              <a:rPr lang="en-GB" sz="1600" dirty="0" smtClean="0"/>
              <a:t>(Please tick any that apply)</a:t>
            </a:r>
            <a:endParaRPr lang="en-GB" sz="1600" dirty="0"/>
          </a:p>
        </c:rich>
      </c:tx>
      <c:layout>
        <c:manualLayout>
          <c:xMode val="edge"/>
          <c:yMode val="edge"/>
          <c:x val="0.11517633023144834"/>
          <c:y val="3.6363517060367452E-2"/>
        </c:manualLayout>
      </c:layout>
      <c:overlay val="0"/>
      <c:spPr>
        <a:noFill/>
        <a:ln w="25400">
          <a:noFill/>
        </a:ln>
      </c:spPr>
    </c:title>
    <c:autoTitleDeleted val="0"/>
    <c:plotArea>
      <c:layout>
        <c:manualLayout>
          <c:layoutTarget val="inner"/>
          <c:xMode val="edge"/>
          <c:yMode val="edge"/>
          <c:x val="0.10840122745335189"/>
          <c:y val="0.23181895358760296"/>
          <c:w val="0.86856483496998205"/>
          <c:h val="0.42500141491060545"/>
        </c:manualLayout>
      </c:layout>
      <c:barChart>
        <c:barDir val="col"/>
        <c:grouping val="clustered"/>
        <c:varyColors val="0"/>
        <c:ser>
          <c:idx val="0"/>
          <c:order val="0"/>
          <c:spPr>
            <a:solidFill>
              <a:srgbClr val="9999FF"/>
            </a:solidFill>
            <a:ln w="12700">
              <a:solidFill>
                <a:srgbClr val="333333"/>
              </a:solidFill>
              <a:prstDash val="solid"/>
            </a:ln>
          </c:spPr>
          <c:invertIfNegative val="0"/>
          <c:cat>
            <c:strRef>
              <c:f>'[REVISED Part 1 SurveySummary.xls]Question 12'!$A$4:$A$10</c:f>
              <c:strCache>
                <c:ptCount val="7"/>
                <c:pt idx="0">
                  <c:v>Affordable housing</c:v>
                </c:pt>
                <c:pt idx="1">
                  <c:v>Social housing</c:v>
                </c:pt>
                <c:pt idx="2">
                  <c:v>Private rented housing</c:v>
                </c:pt>
                <c:pt idx="3">
                  <c:v>Smaller family homes (2-3 bedrooms)</c:v>
                </c:pt>
                <c:pt idx="4">
                  <c:v>Larger family homes (4+ bedrooms)</c:v>
                </c:pt>
                <c:pt idx="5">
                  <c:v>One storey accessible housing</c:v>
                </c:pt>
                <c:pt idx="6">
                  <c:v>Sheltered accommodation</c:v>
                </c:pt>
              </c:strCache>
            </c:strRef>
          </c:cat>
          <c:val>
            <c:numRef>
              <c:f>'[REVISED Part 1 SurveySummary.xls]Question 12'!$C$4:$C$10</c:f>
              <c:numCache>
                <c:formatCode>0.0%</c:formatCode>
                <c:ptCount val="7"/>
                <c:pt idx="0">
                  <c:v>0.66200000000000003</c:v>
                </c:pt>
                <c:pt idx="1">
                  <c:v>0.17600000000000002</c:v>
                </c:pt>
                <c:pt idx="2">
                  <c:v>8.5999999999999993E-2</c:v>
                </c:pt>
                <c:pt idx="3">
                  <c:v>0.74099999999999999</c:v>
                </c:pt>
                <c:pt idx="4">
                  <c:v>0.23</c:v>
                </c:pt>
                <c:pt idx="5">
                  <c:v>0.313</c:v>
                </c:pt>
                <c:pt idx="6">
                  <c:v>0.25900000000000001</c:v>
                </c:pt>
              </c:numCache>
            </c:numRef>
          </c:val>
        </c:ser>
        <c:dLbls>
          <c:showLegendKey val="0"/>
          <c:showVal val="0"/>
          <c:showCatName val="0"/>
          <c:showSerName val="0"/>
          <c:showPercent val="0"/>
          <c:showBubbleSize val="0"/>
        </c:dLbls>
        <c:gapWidth val="150"/>
        <c:axId val="98962048"/>
        <c:axId val="98967936"/>
      </c:barChart>
      <c:catAx>
        <c:axId val="98962048"/>
        <c:scaling>
          <c:orientation val="minMax"/>
        </c:scaling>
        <c:delete val="0"/>
        <c:axPos val="b"/>
        <c:numFmt formatCode="General" sourceLinked="1"/>
        <c:majorTickMark val="out"/>
        <c:minorTickMark val="none"/>
        <c:tickLblPos val="nextTo"/>
        <c:spPr>
          <a:ln w="3175">
            <a:solidFill>
              <a:srgbClr val="333333"/>
            </a:solidFill>
            <a:prstDash val="solid"/>
          </a:ln>
        </c:spPr>
        <c:txPr>
          <a:bodyPr rot="0" vert="horz"/>
          <a:lstStyle/>
          <a:p>
            <a:pPr>
              <a:defRPr sz="1000" b="0" i="0" u="none" strike="noStrike" baseline="0">
                <a:solidFill>
                  <a:srgbClr val="333333"/>
                </a:solidFill>
                <a:latin typeface="Microsoft Sans Serif"/>
                <a:ea typeface="Microsoft Sans Serif"/>
                <a:cs typeface="Microsoft Sans Serif"/>
              </a:defRPr>
            </a:pPr>
            <a:endParaRPr lang="en-US"/>
          </a:p>
        </c:txPr>
        <c:crossAx val="98967936"/>
        <c:crosses val="autoZero"/>
        <c:auto val="1"/>
        <c:lblAlgn val="ctr"/>
        <c:lblOffset val="100"/>
        <c:tickLblSkip val="1"/>
        <c:tickMarkSkip val="1"/>
        <c:noMultiLvlLbl val="0"/>
      </c:catAx>
      <c:valAx>
        <c:axId val="98967936"/>
        <c:scaling>
          <c:orientation val="minMax"/>
        </c:scaling>
        <c:delete val="0"/>
        <c:axPos val="l"/>
        <c:majorGridlines>
          <c:spPr>
            <a:ln w="3175">
              <a:solidFill>
                <a:srgbClr val="333333"/>
              </a:solidFill>
              <a:prstDash val="solid"/>
            </a:ln>
          </c:spPr>
        </c:majorGridlines>
        <c:numFmt formatCode="0.0%" sourceLinked="1"/>
        <c:majorTickMark val="out"/>
        <c:minorTickMark val="none"/>
        <c:tickLblPos val="nextTo"/>
        <c:spPr>
          <a:ln w="3175">
            <a:solidFill>
              <a:srgbClr val="333333"/>
            </a:solidFill>
            <a:prstDash val="solid"/>
          </a:ln>
        </c:spPr>
        <c:txPr>
          <a:bodyPr rot="0" vert="horz"/>
          <a:lstStyle/>
          <a:p>
            <a:pPr>
              <a:defRPr sz="1000" b="0" i="0" u="none" strike="noStrike" baseline="0">
                <a:solidFill>
                  <a:srgbClr val="333333"/>
                </a:solidFill>
                <a:latin typeface="Microsoft Sans Serif"/>
                <a:ea typeface="Microsoft Sans Serif"/>
                <a:cs typeface="Microsoft Sans Serif"/>
              </a:defRPr>
            </a:pPr>
            <a:endParaRPr lang="en-US"/>
          </a:p>
        </c:txPr>
        <c:crossAx val="98962048"/>
        <c:crossesAt val="1"/>
        <c:crossBetween val="between"/>
      </c:valAx>
      <c:spPr>
        <a:solidFill>
          <a:srgbClr val="EEEEEE"/>
        </a:solidFill>
        <a:ln w="25400">
          <a:noFill/>
        </a:ln>
      </c:spPr>
    </c:plotArea>
    <c:plotVisOnly val="1"/>
    <c:dispBlanksAs val="gap"/>
    <c:showDLblsOverMax val="0"/>
  </c:chart>
  <c:spPr>
    <a:solidFill>
      <a:srgbClr val="EEEEEE"/>
    </a:solidFill>
    <a:ln w="3175">
      <a:solidFill>
        <a:schemeClr val="tx2"/>
      </a:solidFill>
      <a:prstDash val="solid"/>
    </a:ln>
  </c:spPr>
  <c:txPr>
    <a:bodyPr/>
    <a:lstStyle/>
    <a:p>
      <a:pPr>
        <a:defRPr sz="1000" b="0" i="0" u="none" strike="noStrike" baseline="0">
          <a:solidFill>
            <a:srgbClr val="333333"/>
          </a:solidFill>
          <a:latin typeface="Microsoft Sans Serif"/>
          <a:ea typeface="Microsoft Sans Serif"/>
          <a:cs typeface="Microsoft Sans Serif"/>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FFD11226-DBCC-494E-894A-ACE175BB563E}" type="datetimeFigureOut">
              <a:rPr lang="en-GB" smtClean="0"/>
              <a:t>30/05/2016</a:t>
            </a:fld>
            <a:endParaRPr lang="en-GB"/>
          </a:p>
        </p:txBody>
      </p:sp>
      <p:sp>
        <p:nvSpPr>
          <p:cNvPr id="4" name="Footer Placeholder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05869E15-5FA4-4655-9737-B4130CCF8F07}" type="slidenum">
              <a:rPr lang="en-GB" smtClean="0"/>
              <a:t>‹#›</a:t>
            </a:fld>
            <a:endParaRPr lang="en-GB"/>
          </a:p>
        </p:txBody>
      </p:sp>
    </p:spTree>
    <p:extLst>
      <p:ext uri="{BB962C8B-B14F-4D97-AF65-F5344CB8AC3E}">
        <p14:creationId xmlns:p14="http://schemas.microsoft.com/office/powerpoint/2010/main" val="13622628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GB" dirty="0"/>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CABCEDF7-F6AA-4B65-A623-4D26F4764516}" type="datetimeFigureOut">
              <a:rPr lang="en-GB" smtClean="0"/>
              <a:t>30/05/2016</a:t>
            </a:fld>
            <a:endParaRPr lang="en-GB" dirty="0"/>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GB" dirty="0"/>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GB" dirty="0"/>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EE085F72-033F-42F1-9259-796E43C6859F}" type="slidenum">
              <a:rPr lang="en-GB" smtClean="0"/>
              <a:t>‹#›</a:t>
            </a:fld>
            <a:endParaRPr lang="en-GB" dirty="0"/>
          </a:p>
        </p:txBody>
      </p:sp>
    </p:spTree>
    <p:extLst>
      <p:ext uri="{BB962C8B-B14F-4D97-AF65-F5344CB8AC3E}">
        <p14:creationId xmlns:p14="http://schemas.microsoft.com/office/powerpoint/2010/main" val="50720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B31F69-7EBA-4663-95CB-7E38A8CBB73D}" type="datetime1">
              <a:rPr lang="en-US" smtClean="0"/>
              <a:t>5/30/2016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000BD-F420-472A-914B-27B6211171E3}" type="datetime1">
              <a:rPr lang="en-US" smtClean="0"/>
              <a:t>5/30/2016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5C9713-9BB5-40F8-BB33-C699FBF92776}" type="datetime1">
              <a:rPr lang="en-US" smtClean="0"/>
              <a:t>5/30/2016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E4FD4B-AED1-4A4A-82E8-64DA5C84CD05}" type="datetime1">
              <a:rPr lang="en-US" smtClean="0"/>
              <a:t>5/30/2016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0B4878-0982-4598-871D-A02DDEFDD940}" type="datetime1">
              <a:rPr lang="en-US" smtClean="0"/>
              <a:t>5/30/2016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2BFF3B-5E49-4DB9-910C-DDC0A9B9A1F6}" type="datetime1">
              <a:rPr lang="en-US" smtClean="0"/>
              <a:t>5/30/2016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5C6219-73E7-41C7-9966-AE4CA1A93030}" type="datetime1">
              <a:rPr lang="en-US" smtClean="0"/>
              <a:t>5/30/2016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086389-6E83-4555-B5BF-39A45448EAA7}" type="datetime1">
              <a:rPr lang="en-US" smtClean="0"/>
              <a:t>5/30/2016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0A1CB8-E807-4779-9D6D-15698C5ABD21}" type="datetime1">
              <a:rPr lang="en-US" smtClean="0"/>
              <a:t>5/30/2016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D9E007-19B1-4C21-8F0A-E7BA6D7EAA25}" type="datetime1">
              <a:rPr lang="en-US" smtClean="0"/>
              <a:t>5/30/2016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5BABBF-12DF-4D5B-9F28-A0FFE87960CC}" type="datetime1">
              <a:rPr lang="en-US" smtClean="0"/>
              <a:t>5/30/2016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C95EB2-3A6C-4218-B8AB-9AE8F0B4F4D8}" type="datetime1">
              <a:rPr lang="en-US" smtClean="0"/>
              <a:t>5/30/2016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lawshall.onesuffolk.net/neighbourhood-pla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lawshall.onesuffolk.net/neighbourhood-pla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Title 3"/>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fontScale="90000"/>
          </a:bodyPr>
          <a:lstStyle/>
          <a:p>
            <a:r>
              <a:rPr lang="en-GB" dirty="0" smtClean="0"/>
              <a:t>Neighbourhood Plan </a:t>
            </a:r>
            <a:br>
              <a:rPr lang="en-GB" dirty="0" smtClean="0"/>
            </a:br>
            <a:r>
              <a:rPr lang="en-GB" dirty="0" smtClean="0"/>
              <a:t>Questionnaire Results</a:t>
            </a:r>
            <a:endParaRPr lang="en-GB"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27159" y="1600200"/>
            <a:ext cx="5889681"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33400" y="6248400"/>
            <a:ext cx="1447800" cy="461665"/>
          </a:xfrm>
          <a:prstGeom prst="rect">
            <a:avLst/>
          </a:prstGeom>
          <a:noFill/>
        </p:spPr>
        <p:txBody>
          <a:bodyPr wrap="square" rtlCol="0">
            <a:spAutoFit/>
          </a:bodyPr>
          <a:lstStyle/>
          <a:p>
            <a:r>
              <a:rPr lang="en-GB" sz="2400" b="1" dirty="0" smtClean="0"/>
              <a:t>May 2016</a:t>
            </a:r>
            <a:endParaRPr lang="en-GB" sz="2400" b="1" dirty="0"/>
          </a:p>
        </p:txBody>
      </p:sp>
    </p:spTree>
    <p:extLst>
      <p:ext uri="{BB962C8B-B14F-4D97-AF65-F5344CB8AC3E}">
        <p14:creationId xmlns:p14="http://schemas.microsoft.com/office/powerpoint/2010/main" val="516447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5029200" y="1600200"/>
            <a:ext cx="3886200" cy="4525963"/>
          </a:xfrm>
        </p:spPr>
        <p:txBody>
          <a:bodyPr>
            <a:normAutofit lnSpcReduction="10000"/>
          </a:bodyPr>
          <a:lstStyle/>
          <a:p>
            <a:pPr marL="0" indent="0">
              <a:buNone/>
            </a:pPr>
            <a:r>
              <a:rPr lang="en-GB" b="1" i="1" dirty="0"/>
              <a:t>The graph shows:</a:t>
            </a:r>
          </a:p>
          <a:p>
            <a:r>
              <a:rPr lang="en-US" dirty="0" smtClean="0"/>
              <a:t>There is a strong sense that mobile phone reception needs to be improved.</a:t>
            </a:r>
          </a:p>
          <a:p>
            <a:r>
              <a:rPr lang="en-US" dirty="0" smtClean="0"/>
              <a:t>That there are mixed views on whether the village would welcome the building of small business units.</a:t>
            </a:r>
            <a:endParaRPr lang="en-GB" dirty="0"/>
          </a:p>
        </p:txBody>
      </p:sp>
      <p:sp>
        <p:nvSpPr>
          <p:cNvPr id="5" name="Title 1"/>
          <p:cNvSpPr>
            <a:spLocks noGrp="1"/>
          </p:cNvSpPr>
          <p:nvPr>
            <p:ph type="title"/>
          </p:nvPr>
        </p:nvSpPr>
        <p:spPr>
          <a:xfrm>
            <a:off x="457200" y="274638"/>
            <a:ext cx="8229600" cy="1143000"/>
          </a:xfrm>
        </p:spPr>
        <p:style>
          <a:lnRef idx="3">
            <a:schemeClr val="lt1"/>
          </a:lnRef>
          <a:fillRef idx="1">
            <a:schemeClr val="accent1"/>
          </a:fillRef>
          <a:effectRef idx="1">
            <a:schemeClr val="accent1"/>
          </a:effectRef>
          <a:fontRef idx="minor">
            <a:schemeClr val="lt1"/>
          </a:fontRef>
        </p:style>
        <p:txBody>
          <a:bodyPr/>
          <a:lstStyle/>
          <a:p>
            <a:r>
              <a:rPr lang="en-GB" dirty="0"/>
              <a:t>4</a:t>
            </a:r>
            <a:r>
              <a:rPr lang="en-GB" dirty="0" smtClean="0"/>
              <a:t>. Communications and Business</a:t>
            </a:r>
            <a:endParaRPr lang="en-GB"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000180088"/>
              </p:ext>
            </p:extLst>
          </p:nvPr>
        </p:nvGraphicFramePr>
        <p:xfrm>
          <a:off x="533400" y="1600200"/>
          <a:ext cx="4343400" cy="5105400"/>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10</a:t>
            </a:fld>
            <a:endParaRPr lang="en-US" dirty="0"/>
          </a:p>
        </p:txBody>
      </p:sp>
      <p:sp>
        <p:nvSpPr>
          <p:cNvPr id="8" name="Rectangle 7"/>
          <p:cNvSpPr/>
          <p:nvPr/>
        </p:nvSpPr>
        <p:spPr>
          <a:xfrm>
            <a:off x="4300188" y="6220004"/>
            <a:ext cx="691215" cy="400110"/>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dirty="0">
                <a:latin typeface="Microsoft Sans Serif" panose="020B0604020202020204" pitchFamily="34" charset="0"/>
                <a:cs typeface="Microsoft Sans Serif" panose="020B0604020202020204" pitchFamily="34" charset="0"/>
              </a:rPr>
              <a:t>Strongly </a:t>
            </a:r>
            <a:endParaRPr lang="en-GB" sz="1000" dirty="0" smtClean="0">
              <a:latin typeface="Microsoft Sans Serif" panose="020B0604020202020204" pitchFamily="34" charset="0"/>
              <a:cs typeface="Microsoft Sans Serif" panose="020B0604020202020204" pitchFamily="34" charset="0"/>
            </a:endParaRPr>
          </a:p>
          <a:p>
            <a:pPr algn="ctr"/>
            <a:r>
              <a:rPr lang="en-GB" sz="1000" dirty="0" smtClean="0">
                <a:latin typeface="Microsoft Sans Serif" panose="020B0604020202020204" pitchFamily="34" charset="0"/>
                <a:cs typeface="Microsoft Sans Serif" panose="020B0604020202020204" pitchFamily="34" charset="0"/>
              </a:rPr>
              <a:t>Agree</a:t>
            </a:r>
            <a:endParaRPr lang="en-GB" sz="1000" dirty="0"/>
          </a:p>
        </p:txBody>
      </p:sp>
      <p:sp>
        <p:nvSpPr>
          <p:cNvPr id="9" name="Rectangle 8"/>
          <p:cNvSpPr/>
          <p:nvPr/>
        </p:nvSpPr>
        <p:spPr>
          <a:xfrm>
            <a:off x="2395188" y="6216170"/>
            <a:ext cx="696024" cy="400110"/>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dirty="0" smtClean="0">
                <a:latin typeface="Microsoft Sans Serif" panose="020B0604020202020204" pitchFamily="34" charset="0"/>
                <a:cs typeface="Microsoft Sans Serif" panose="020B0604020202020204" pitchFamily="34" charset="0"/>
              </a:rPr>
              <a:t>Strongly</a:t>
            </a:r>
          </a:p>
          <a:p>
            <a:pPr algn="ctr"/>
            <a:r>
              <a:rPr lang="en-GB" sz="1000" dirty="0" smtClean="0">
                <a:latin typeface="Microsoft Sans Serif" panose="020B0604020202020204" pitchFamily="34" charset="0"/>
                <a:cs typeface="Microsoft Sans Serif" panose="020B0604020202020204" pitchFamily="34" charset="0"/>
              </a:rPr>
              <a:t>Disagree</a:t>
            </a:r>
            <a:endParaRPr lang="en-GB" sz="1000" dirty="0"/>
          </a:p>
        </p:txBody>
      </p:sp>
      <p:cxnSp>
        <p:nvCxnSpPr>
          <p:cNvPr id="10" name="Straight Arrow Connector 9"/>
          <p:cNvCxnSpPr/>
          <p:nvPr/>
        </p:nvCxnSpPr>
        <p:spPr>
          <a:xfrm>
            <a:off x="3004788" y="6416225"/>
            <a:ext cx="1295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5877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GB" dirty="0"/>
              <a:t>4</a:t>
            </a:r>
            <a:r>
              <a:rPr lang="en-GB" dirty="0" smtClean="0"/>
              <a:t>. Communications and Business</a:t>
            </a:r>
            <a:endParaRPr lang="en-GB" dirty="0"/>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r>
              <a:rPr lang="en-GB" sz="3400" dirty="0"/>
              <a:t>Of the </a:t>
            </a:r>
            <a:r>
              <a:rPr lang="en-GB" sz="3400" dirty="0" smtClean="0"/>
              <a:t>69 </a:t>
            </a:r>
            <a:r>
              <a:rPr lang="en-GB" sz="3400" dirty="0"/>
              <a:t>written comments for this section, the three main themes were:</a:t>
            </a:r>
          </a:p>
          <a:p>
            <a:r>
              <a:rPr lang="en-GB" sz="3400" b="1" dirty="0" smtClean="0"/>
              <a:t>New Businesses: </a:t>
            </a:r>
            <a:r>
              <a:rPr lang="en-GB" sz="3400" dirty="0"/>
              <a:t>Although it is generally agreed we need to encourage business and employment within the village, it is felt that they must enhance the character of the village, therefore converted farm buildings and businesses from home were acceptable but large industrial units would not be welcomed. </a:t>
            </a:r>
            <a:endParaRPr lang="en-GB" sz="3400" dirty="0" smtClean="0"/>
          </a:p>
          <a:p>
            <a:r>
              <a:rPr lang="en-GB" sz="3400" b="1" dirty="0" smtClean="0"/>
              <a:t>Traffic:</a:t>
            </a:r>
            <a:r>
              <a:rPr lang="en-GB" sz="3400" dirty="0" smtClean="0"/>
              <a:t> </a:t>
            </a:r>
            <a:r>
              <a:rPr lang="en-GB" sz="3400" dirty="0"/>
              <a:t>The </a:t>
            </a:r>
            <a:r>
              <a:rPr lang="en-GB" sz="3400" dirty="0" smtClean="0"/>
              <a:t>poor roads, the increase in traffic </a:t>
            </a:r>
            <a:r>
              <a:rPr lang="en-GB" sz="3400" dirty="0"/>
              <a:t>and </a:t>
            </a:r>
            <a:r>
              <a:rPr lang="en-GB" sz="3400" dirty="0" smtClean="0"/>
              <a:t>the risk of changing from </a:t>
            </a:r>
            <a:r>
              <a:rPr lang="en-GB" sz="3400" dirty="0"/>
              <a:t>being a rural village to a small town </a:t>
            </a:r>
            <a:r>
              <a:rPr lang="en-GB" sz="3400" dirty="0" smtClean="0"/>
              <a:t>are seen </a:t>
            </a:r>
            <a:r>
              <a:rPr lang="en-GB" sz="3400" dirty="0"/>
              <a:t>as reasons against the building of any industrial units.</a:t>
            </a:r>
          </a:p>
          <a:p>
            <a:r>
              <a:rPr lang="en-GB" sz="3400" b="1" dirty="0" smtClean="0"/>
              <a:t>Phone mast: </a:t>
            </a:r>
            <a:r>
              <a:rPr lang="en-GB" sz="3400" dirty="0"/>
              <a:t>In general there was support for a mobile phone </a:t>
            </a:r>
            <a:r>
              <a:rPr lang="en-GB" sz="3400" dirty="0" smtClean="0"/>
              <a:t>mast if would improve reception, </a:t>
            </a:r>
            <a:r>
              <a:rPr lang="en-GB" sz="3400" dirty="0"/>
              <a:t>but again this would need to be sympathetic to the environment. Suggestions to place this on the church and generate an income was mentioned.</a:t>
            </a:r>
          </a:p>
          <a:p>
            <a:endParaRPr lang="en-GB" dirty="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dirty="0"/>
          </a:p>
        </p:txBody>
      </p:sp>
    </p:spTree>
    <p:extLst>
      <p:ext uri="{BB962C8B-B14F-4D97-AF65-F5344CB8AC3E}">
        <p14:creationId xmlns:p14="http://schemas.microsoft.com/office/powerpoint/2010/main" val="33015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GB" dirty="0" smtClean="0"/>
              <a:t>5. Housing Development</a:t>
            </a:r>
            <a:endParaRPr lang="en-GB" dirty="0"/>
          </a:p>
        </p:txBody>
      </p:sp>
      <p:sp>
        <p:nvSpPr>
          <p:cNvPr id="6" name="Content Placeholder 5"/>
          <p:cNvSpPr>
            <a:spLocks noGrp="1"/>
          </p:cNvSpPr>
          <p:nvPr>
            <p:ph sz="half" idx="1"/>
          </p:nvPr>
        </p:nvSpPr>
        <p:spPr>
          <a:xfrm>
            <a:off x="304800" y="1600200"/>
            <a:ext cx="3200400" cy="4525963"/>
          </a:xfrm>
        </p:spPr>
        <p:txBody>
          <a:bodyPr>
            <a:normAutofit/>
          </a:bodyPr>
          <a:lstStyle/>
          <a:p>
            <a:pPr marL="0" indent="0">
              <a:buNone/>
            </a:pPr>
            <a:r>
              <a:rPr lang="en-GB" sz="2200" b="1" i="1" dirty="0" smtClean="0"/>
              <a:t>This graph shows:</a:t>
            </a:r>
          </a:p>
          <a:p>
            <a:r>
              <a:rPr lang="en-GB" sz="2200" dirty="0" smtClean="0"/>
              <a:t>The most popular view was that we need a few more houses in Lawshall.</a:t>
            </a:r>
          </a:p>
          <a:p>
            <a:r>
              <a:rPr lang="en-GB" sz="2200" dirty="0" smtClean="0"/>
              <a:t>The least popular view was that the village needs a lot more houses.</a:t>
            </a:r>
          </a:p>
          <a:p>
            <a:pPr marL="0" indent="0">
              <a:buNone/>
            </a:pPr>
            <a:r>
              <a:rPr lang="en-GB" sz="2200" dirty="0" smtClean="0"/>
              <a:t> </a:t>
            </a:r>
            <a:endParaRPr lang="en-GB" sz="2200" dirty="0"/>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426617457"/>
              </p:ext>
            </p:extLst>
          </p:nvPr>
        </p:nvGraphicFramePr>
        <p:xfrm>
          <a:off x="3505200" y="1752600"/>
          <a:ext cx="5181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dirty="0"/>
          </a:p>
        </p:txBody>
      </p:sp>
    </p:spTree>
    <p:extLst>
      <p:ext uri="{BB962C8B-B14F-4D97-AF65-F5344CB8AC3E}">
        <p14:creationId xmlns:p14="http://schemas.microsoft.com/office/powerpoint/2010/main" val="1790773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GB" dirty="0" smtClean="0"/>
              <a:t>5. Housing Development</a:t>
            </a:r>
            <a:endParaRPr lang="en-GB" dirty="0"/>
          </a:p>
        </p:txBody>
      </p:sp>
      <p:sp>
        <p:nvSpPr>
          <p:cNvPr id="6" name="Content Placeholder 5"/>
          <p:cNvSpPr>
            <a:spLocks noGrp="1"/>
          </p:cNvSpPr>
          <p:nvPr>
            <p:ph sz="half" idx="1"/>
          </p:nvPr>
        </p:nvSpPr>
        <p:spPr>
          <a:xfrm>
            <a:off x="457200" y="1600200"/>
            <a:ext cx="3505200" cy="4525963"/>
          </a:xfrm>
        </p:spPr>
        <p:txBody>
          <a:bodyPr>
            <a:normAutofit/>
          </a:bodyPr>
          <a:lstStyle/>
          <a:p>
            <a:pPr marL="0" indent="0">
              <a:buNone/>
            </a:pPr>
            <a:r>
              <a:rPr lang="en-GB" sz="2400" b="1" i="1" dirty="0" smtClean="0"/>
              <a:t>This graph shows:</a:t>
            </a:r>
          </a:p>
          <a:p>
            <a:r>
              <a:rPr lang="en-GB" sz="2400" dirty="0" smtClean="0"/>
              <a:t>The most popular view was that 10-25 new houses over the next 15 years was the most suitable number for the village.</a:t>
            </a:r>
          </a:p>
          <a:p>
            <a:r>
              <a:rPr lang="en-GB" sz="2400" dirty="0" smtClean="0"/>
              <a:t>Only 6.1% of respondents supported over 50 new houses. </a:t>
            </a:r>
          </a:p>
          <a:p>
            <a:pPr marL="0" indent="0">
              <a:buNone/>
            </a:pPr>
            <a:r>
              <a:rPr lang="en-GB" sz="2400" dirty="0" smtClean="0"/>
              <a:t> </a:t>
            </a:r>
            <a:endParaRPr lang="en-GB" sz="2400"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1339765338"/>
              </p:ext>
            </p:extLst>
          </p:nvPr>
        </p:nvGraphicFramePr>
        <p:xfrm>
          <a:off x="4114800" y="1600200"/>
          <a:ext cx="45720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dirty="0"/>
          </a:p>
        </p:txBody>
      </p:sp>
    </p:spTree>
    <p:extLst>
      <p:ext uri="{BB962C8B-B14F-4D97-AF65-F5344CB8AC3E}">
        <p14:creationId xmlns:p14="http://schemas.microsoft.com/office/powerpoint/2010/main" val="3102168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GB" dirty="0" smtClean="0"/>
              <a:t>5. Housing Development</a:t>
            </a:r>
            <a:endParaRPr lang="en-GB" dirty="0"/>
          </a:p>
        </p:txBody>
      </p:sp>
      <p:sp>
        <p:nvSpPr>
          <p:cNvPr id="6" name="Content Placeholder 5"/>
          <p:cNvSpPr>
            <a:spLocks noGrp="1"/>
          </p:cNvSpPr>
          <p:nvPr>
            <p:ph sz="half" idx="1"/>
          </p:nvPr>
        </p:nvSpPr>
        <p:spPr/>
        <p:txBody>
          <a:bodyPr>
            <a:normAutofit lnSpcReduction="10000"/>
          </a:bodyPr>
          <a:lstStyle/>
          <a:p>
            <a:pPr marL="0" indent="0">
              <a:buNone/>
            </a:pPr>
            <a:r>
              <a:rPr lang="en-GB" b="1" i="1" dirty="0" smtClean="0"/>
              <a:t>This graph shows:</a:t>
            </a:r>
          </a:p>
          <a:p>
            <a:r>
              <a:rPr lang="en-GB" dirty="0" smtClean="0"/>
              <a:t>The majority of respondents think that the village should not be allowed to expand outside the existing village envelope*</a:t>
            </a:r>
          </a:p>
          <a:p>
            <a:pPr marL="400050" lvl="1" indent="0">
              <a:buNone/>
            </a:pPr>
            <a:r>
              <a:rPr lang="en-GB" sz="1800" i="1" dirty="0" smtClean="0"/>
              <a:t>* It has been noted that some villagers are not certain what the existing ‘village envelope’ is. This issue will be addressed at future events.</a:t>
            </a:r>
            <a:endParaRPr lang="en-GB" sz="1800" i="1"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3252115105"/>
              </p:ext>
            </p:extLst>
          </p:nvPr>
        </p:nvGraphicFramePr>
        <p:xfrm>
          <a:off x="4648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dirty="0"/>
          </a:p>
        </p:txBody>
      </p:sp>
    </p:spTree>
    <p:extLst>
      <p:ext uri="{BB962C8B-B14F-4D97-AF65-F5344CB8AC3E}">
        <p14:creationId xmlns:p14="http://schemas.microsoft.com/office/powerpoint/2010/main" val="3530737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GB" dirty="0" smtClean="0"/>
              <a:t>5. Housing Development</a:t>
            </a:r>
            <a:endParaRPr lang="en-GB" dirty="0"/>
          </a:p>
        </p:txBody>
      </p:sp>
      <p:sp>
        <p:nvSpPr>
          <p:cNvPr id="6" name="Content Placeholder 5"/>
          <p:cNvSpPr>
            <a:spLocks noGrp="1"/>
          </p:cNvSpPr>
          <p:nvPr>
            <p:ph sz="half" idx="1"/>
          </p:nvPr>
        </p:nvSpPr>
        <p:spPr>
          <a:xfrm>
            <a:off x="457200" y="4724400"/>
            <a:ext cx="8534400" cy="1706563"/>
          </a:xfrm>
        </p:spPr>
        <p:txBody>
          <a:bodyPr>
            <a:normAutofit fontScale="77500" lnSpcReduction="20000"/>
          </a:bodyPr>
          <a:lstStyle/>
          <a:p>
            <a:pPr marL="0" indent="0">
              <a:buNone/>
            </a:pPr>
            <a:r>
              <a:rPr lang="en-GB" b="1" i="1" dirty="0" smtClean="0"/>
              <a:t>This graph shows:</a:t>
            </a:r>
          </a:p>
          <a:p>
            <a:r>
              <a:rPr lang="en-GB" dirty="0" smtClean="0"/>
              <a:t>The majority of respondents judge that in-filling would be appropriate.</a:t>
            </a:r>
          </a:p>
          <a:p>
            <a:r>
              <a:rPr lang="en-GB" dirty="0" smtClean="0"/>
              <a:t>Many respondents think small developments would be appropriate.</a:t>
            </a:r>
          </a:p>
          <a:p>
            <a:r>
              <a:rPr lang="en-GB" dirty="0" smtClean="0"/>
              <a:t>Very few respondents would prefer larger developments.</a:t>
            </a:r>
            <a:endParaRPr lang="en-GB" dirty="0"/>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3361768287"/>
              </p:ext>
            </p:extLst>
          </p:nvPr>
        </p:nvGraphicFramePr>
        <p:xfrm>
          <a:off x="457200" y="1600200"/>
          <a:ext cx="8229600" cy="2971799"/>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dirty="0"/>
          </a:p>
        </p:txBody>
      </p:sp>
    </p:spTree>
    <p:extLst>
      <p:ext uri="{BB962C8B-B14F-4D97-AF65-F5344CB8AC3E}">
        <p14:creationId xmlns:p14="http://schemas.microsoft.com/office/powerpoint/2010/main" val="1778668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GB" dirty="0" smtClean="0"/>
              <a:t>5. Housing Development</a:t>
            </a:r>
            <a:endParaRPr lang="en-GB" dirty="0"/>
          </a:p>
        </p:txBody>
      </p:sp>
      <p:sp>
        <p:nvSpPr>
          <p:cNvPr id="6" name="Content Placeholder 5"/>
          <p:cNvSpPr>
            <a:spLocks noGrp="1"/>
          </p:cNvSpPr>
          <p:nvPr>
            <p:ph sz="half" idx="1"/>
          </p:nvPr>
        </p:nvSpPr>
        <p:spPr>
          <a:xfrm>
            <a:off x="457200" y="4495800"/>
            <a:ext cx="8229600" cy="2011363"/>
          </a:xfrm>
        </p:spPr>
        <p:txBody>
          <a:bodyPr>
            <a:normAutofit/>
          </a:bodyPr>
          <a:lstStyle/>
          <a:p>
            <a:pPr marL="0" indent="0">
              <a:buNone/>
            </a:pPr>
            <a:r>
              <a:rPr lang="en-GB" sz="2000" b="1" i="1" dirty="0" smtClean="0"/>
              <a:t>This graph shows:</a:t>
            </a:r>
          </a:p>
          <a:p>
            <a:r>
              <a:rPr lang="en-GB" sz="2000" dirty="0" smtClean="0"/>
              <a:t>The kind of housing most often regarded as needed are small family homes and affordable housing.</a:t>
            </a:r>
          </a:p>
          <a:p>
            <a:r>
              <a:rPr lang="en-GB" sz="2000" dirty="0" smtClean="0"/>
              <a:t>The kind of housing least regarded as needed were private rented housing and social housing.</a:t>
            </a:r>
            <a:endParaRPr lang="en-GB" sz="2000"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1821641217"/>
              </p:ext>
            </p:extLst>
          </p:nvPr>
        </p:nvGraphicFramePr>
        <p:xfrm>
          <a:off x="457200" y="1600200"/>
          <a:ext cx="8229600" cy="2895599"/>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dirty="0"/>
          </a:p>
        </p:txBody>
      </p:sp>
    </p:spTree>
    <p:extLst>
      <p:ext uri="{BB962C8B-B14F-4D97-AF65-F5344CB8AC3E}">
        <p14:creationId xmlns:p14="http://schemas.microsoft.com/office/powerpoint/2010/main" val="3572187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GB" dirty="0" smtClean="0"/>
              <a:t>5. Housing Development</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Of the 75 written comments for this section, the three main themes were:</a:t>
            </a:r>
          </a:p>
          <a:p>
            <a:endParaRPr lang="en-GB" dirty="0" smtClean="0"/>
          </a:p>
          <a:p>
            <a:r>
              <a:rPr lang="en-GB" b="1" dirty="0" smtClean="0"/>
              <a:t>Schools:</a:t>
            </a:r>
            <a:r>
              <a:rPr lang="en-GB" dirty="0" smtClean="0"/>
              <a:t> Many concerns were raised about impact of the school on the village, especially as regards school traffic and parking.</a:t>
            </a:r>
          </a:p>
          <a:p>
            <a:r>
              <a:rPr lang="en-GB" b="1" dirty="0" smtClean="0"/>
              <a:t>Young People: </a:t>
            </a:r>
            <a:r>
              <a:rPr lang="en-GB" dirty="0" smtClean="0"/>
              <a:t>Many respondents noted that there are too few inexpensive houses in the village suitable for young people/young families, and raised concerns about what this means for the future of the village.</a:t>
            </a:r>
          </a:p>
          <a:p>
            <a:r>
              <a:rPr lang="en-GB" b="1" dirty="0" smtClean="0"/>
              <a:t>Village identity: </a:t>
            </a:r>
            <a:r>
              <a:rPr lang="en-GB" dirty="0" smtClean="0"/>
              <a:t>Many respondents emphasised the importance of ensuring that any future development is sympathetic to Lawshall’s identity as a village.   </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dirty="0"/>
          </a:p>
        </p:txBody>
      </p:sp>
    </p:spTree>
    <p:extLst>
      <p:ext uri="{BB962C8B-B14F-4D97-AF65-F5344CB8AC3E}">
        <p14:creationId xmlns:p14="http://schemas.microsoft.com/office/powerpoint/2010/main" val="4870737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GB" dirty="0" smtClean="0"/>
              <a:t>What’s next?</a:t>
            </a:r>
            <a:endParaRPr lang="en-GB" dirty="0"/>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pPr algn="just"/>
            <a:r>
              <a:rPr lang="en-GB" dirty="0"/>
              <a:t>The </a:t>
            </a:r>
            <a:r>
              <a:rPr lang="en-GB" b="1" dirty="0"/>
              <a:t>next step</a:t>
            </a:r>
            <a:r>
              <a:rPr lang="en-GB" dirty="0"/>
              <a:t> will be to identify the </a:t>
            </a:r>
            <a:r>
              <a:rPr lang="en-GB" b="1" dirty="0"/>
              <a:t>key issues</a:t>
            </a:r>
            <a:r>
              <a:rPr lang="en-GB" i="1" dirty="0"/>
              <a:t> </a:t>
            </a:r>
            <a:r>
              <a:rPr lang="en-GB" dirty="0"/>
              <a:t>that have emerged from the questionnaire, and from the other exercises </a:t>
            </a:r>
            <a:r>
              <a:rPr lang="en-GB" dirty="0" smtClean="0"/>
              <a:t>and information gathering that the </a:t>
            </a:r>
            <a:r>
              <a:rPr lang="en-GB" dirty="0"/>
              <a:t>Neighbourhood Plan Team have organised over the past </a:t>
            </a:r>
            <a:r>
              <a:rPr lang="en-GB" dirty="0" smtClean="0"/>
              <a:t>months.</a:t>
            </a:r>
          </a:p>
          <a:p>
            <a:pPr algn="just"/>
            <a:r>
              <a:rPr lang="en-GB" dirty="0" smtClean="0"/>
              <a:t>With </a:t>
            </a:r>
            <a:r>
              <a:rPr lang="en-GB" dirty="0"/>
              <a:t>the aid of professional advisors, the team will then start to develop </a:t>
            </a:r>
            <a:r>
              <a:rPr lang="en-GB" b="1" dirty="0" smtClean="0"/>
              <a:t>potential solutions</a:t>
            </a:r>
            <a:r>
              <a:rPr lang="en-GB" dirty="0" smtClean="0"/>
              <a:t> to the </a:t>
            </a:r>
            <a:r>
              <a:rPr lang="en-GB" dirty="0"/>
              <a:t>issues raised. In Summer 2016, a</a:t>
            </a:r>
            <a:r>
              <a:rPr lang="en-GB" dirty="0" smtClean="0"/>
              <a:t> choice of possible solutions will be </a:t>
            </a:r>
            <a:r>
              <a:rPr lang="en-GB" dirty="0"/>
              <a:t>presented to the village in our second </a:t>
            </a:r>
            <a:r>
              <a:rPr lang="en-GB" b="1" dirty="0"/>
              <a:t>Community Consultation Event</a:t>
            </a:r>
            <a:r>
              <a:rPr lang="en-GB" dirty="0"/>
              <a:t>. </a:t>
            </a:r>
            <a:endParaRPr lang="en-GB" dirty="0" smtClean="0"/>
          </a:p>
          <a:p>
            <a:pPr algn="just"/>
            <a:r>
              <a:rPr lang="en-GB" dirty="0" smtClean="0"/>
              <a:t>The </a:t>
            </a:r>
            <a:r>
              <a:rPr lang="en-GB" dirty="0"/>
              <a:t>results of that event will then allow the team to put together an </a:t>
            </a:r>
            <a:r>
              <a:rPr lang="en-GB" b="1" dirty="0"/>
              <a:t>initial draft</a:t>
            </a:r>
            <a:r>
              <a:rPr lang="en-GB" dirty="0"/>
              <a:t> of the Neighbourhood Plan that represents what the village would like to see in the Plan.</a:t>
            </a:r>
          </a:p>
          <a:p>
            <a:pPr algn="just"/>
            <a:r>
              <a:rPr lang="en-GB" dirty="0"/>
              <a:t>Remember, the development of the Neighbourhood plan is an </a:t>
            </a:r>
            <a:r>
              <a:rPr lang="en-GB" b="1" dirty="0"/>
              <a:t>ongoing process</a:t>
            </a:r>
            <a:r>
              <a:rPr lang="en-GB" dirty="0"/>
              <a:t>. There will be plenty of opportunities for you to raise issues that you’d like the Plan to address, and to have your say on what goes into the final plan. And at the end of the whole process, you’ll be able to </a:t>
            </a:r>
            <a:r>
              <a:rPr lang="en-GB" b="1" dirty="0"/>
              <a:t>vote</a:t>
            </a:r>
            <a:r>
              <a:rPr lang="en-GB" dirty="0"/>
              <a:t> on whether the Plan should be ratified</a:t>
            </a:r>
            <a:r>
              <a:rPr lang="en-GB" dirty="0" smtClean="0"/>
              <a:t>.</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dirty="0"/>
          </a:p>
        </p:txBody>
      </p:sp>
    </p:spTree>
    <p:extLst>
      <p:ext uri="{BB962C8B-B14F-4D97-AF65-F5344CB8AC3E}">
        <p14:creationId xmlns:p14="http://schemas.microsoft.com/office/powerpoint/2010/main" val="3124437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1143000"/>
          </a:xfrm>
        </p:spPr>
        <p:style>
          <a:lnRef idx="3">
            <a:schemeClr val="lt1"/>
          </a:lnRef>
          <a:fillRef idx="1">
            <a:schemeClr val="accent1"/>
          </a:fillRef>
          <a:effectRef idx="1">
            <a:schemeClr val="accent1"/>
          </a:effectRef>
          <a:fontRef idx="minor">
            <a:schemeClr val="lt1"/>
          </a:fontRef>
        </p:style>
        <p:txBody>
          <a:bodyPr>
            <a:normAutofit fontScale="90000"/>
          </a:bodyPr>
          <a:lstStyle/>
          <a:p>
            <a:r>
              <a:rPr lang="en-GB" dirty="0" smtClean="0"/>
              <a:t>Neighbourhood Plan </a:t>
            </a:r>
            <a:br>
              <a:rPr lang="en-GB" dirty="0" smtClean="0"/>
            </a:br>
            <a:r>
              <a:rPr lang="en-GB" dirty="0" smtClean="0"/>
              <a:t>Questionnaire Results</a:t>
            </a:r>
            <a:endParaRPr lang="en-GB" dirty="0"/>
          </a:p>
        </p:txBody>
      </p:sp>
      <p:sp>
        <p:nvSpPr>
          <p:cNvPr id="3" name="Content Placeholder 2"/>
          <p:cNvSpPr>
            <a:spLocks noGrp="1"/>
          </p:cNvSpPr>
          <p:nvPr>
            <p:ph idx="1"/>
          </p:nvPr>
        </p:nvSpPr>
        <p:spPr>
          <a:xfrm>
            <a:off x="304800" y="1371600"/>
            <a:ext cx="8534400" cy="5486400"/>
          </a:xfrm>
        </p:spPr>
        <p:txBody>
          <a:bodyPr>
            <a:normAutofit fontScale="70000" lnSpcReduction="20000"/>
          </a:bodyPr>
          <a:lstStyle/>
          <a:p>
            <a:pPr algn="just"/>
            <a:r>
              <a:rPr lang="en-GB" dirty="0" smtClean="0"/>
              <a:t>In March 2016</a:t>
            </a:r>
            <a:r>
              <a:rPr lang="en-GB" b="1" dirty="0" smtClean="0"/>
              <a:t> the </a:t>
            </a:r>
            <a:r>
              <a:rPr lang="en-GB" b="1" dirty="0"/>
              <a:t>Neighbourhood Plan Questionnaire</a:t>
            </a:r>
            <a:r>
              <a:rPr lang="en-GB" dirty="0"/>
              <a:t> </a:t>
            </a:r>
            <a:r>
              <a:rPr lang="en-GB" dirty="0" smtClean="0"/>
              <a:t>was </a:t>
            </a:r>
            <a:r>
              <a:rPr lang="en-GB" dirty="0"/>
              <a:t>sent to all </a:t>
            </a:r>
            <a:r>
              <a:rPr lang="en-GB" b="1" dirty="0"/>
              <a:t>399</a:t>
            </a:r>
            <a:r>
              <a:rPr lang="en-GB" dirty="0"/>
              <a:t> houses in the village. </a:t>
            </a:r>
            <a:endParaRPr lang="en-GB" dirty="0" smtClean="0"/>
          </a:p>
          <a:p>
            <a:pPr algn="just"/>
            <a:r>
              <a:rPr lang="en-GB" b="1" dirty="0" smtClean="0"/>
              <a:t>Part </a:t>
            </a:r>
            <a:r>
              <a:rPr lang="en-GB" b="1" dirty="0"/>
              <a:t>1</a:t>
            </a:r>
            <a:r>
              <a:rPr lang="en-GB" dirty="0"/>
              <a:t> of the questionnaire was about people’s hopes and concerns for the village, and we received a whopping </a:t>
            </a:r>
            <a:r>
              <a:rPr lang="en-GB" b="1" dirty="0"/>
              <a:t>307</a:t>
            </a:r>
            <a:r>
              <a:rPr lang="en-GB" dirty="0"/>
              <a:t> </a:t>
            </a:r>
            <a:r>
              <a:rPr lang="en-GB" dirty="0" smtClean="0"/>
              <a:t>completed Part 1s, </a:t>
            </a:r>
            <a:r>
              <a:rPr lang="en-GB" dirty="0"/>
              <a:t>which we’ve been told is far </a:t>
            </a:r>
            <a:r>
              <a:rPr lang="en-GB" dirty="0" smtClean="0"/>
              <a:t>beyond the norm </a:t>
            </a:r>
            <a:r>
              <a:rPr lang="en-GB" dirty="0"/>
              <a:t>for this kind of exercise. </a:t>
            </a:r>
            <a:endParaRPr lang="en-GB" dirty="0" smtClean="0"/>
          </a:p>
          <a:p>
            <a:pPr algn="just"/>
            <a:r>
              <a:rPr lang="en-GB" dirty="0" smtClean="0"/>
              <a:t>The </a:t>
            </a:r>
            <a:r>
              <a:rPr lang="en-GB" dirty="0"/>
              <a:t>Neighbourhood Plan team have collated the </a:t>
            </a:r>
            <a:r>
              <a:rPr lang="en-GB" b="1" dirty="0"/>
              <a:t>key figures and trends</a:t>
            </a:r>
            <a:r>
              <a:rPr lang="en-GB" dirty="0"/>
              <a:t> from Part 1 </a:t>
            </a:r>
            <a:r>
              <a:rPr lang="en-GB" dirty="0" smtClean="0"/>
              <a:t>and summarised them in </a:t>
            </a:r>
            <a:r>
              <a:rPr lang="en-GB" dirty="0"/>
              <a:t>this document. </a:t>
            </a:r>
            <a:r>
              <a:rPr lang="en-GB" dirty="0" smtClean="0"/>
              <a:t>The </a:t>
            </a:r>
            <a:r>
              <a:rPr lang="en-GB" b="1" dirty="0" smtClean="0"/>
              <a:t>full</a:t>
            </a:r>
            <a:r>
              <a:rPr lang="en-GB" b="1" i="1" dirty="0" smtClean="0"/>
              <a:t> </a:t>
            </a:r>
            <a:r>
              <a:rPr lang="en-GB" b="1" dirty="0" smtClean="0"/>
              <a:t>results</a:t>
            </a:r>
            <a:r>
              <a:rPr lang="en-GB" dirty="0" smtClean="0"/>
              <a:t> are available from the Pub noticeboard and the Parish Council website </a:t>
            </a:r>
            <a:r>
              <a:rPr lang="en-GB" dirty="0">
                <a:hlinkClick r:id="rId2" action="ppaction://hlinkfile"/>
              </a:rPr>
              <a:t>lawshall.onesuffolk.net/neighbourhood-plan</a:t>
            </a:r>
            <a:r>
              <a:rPr lang="en-GB" dirty="0" smtClean="0">
                <a:hlinkClick r:id="rId2" action="ppaction://hlinkfile"/>
              </a:rPr>
              <a:t>/</a:t>
            </a:r>
            <a:endParaRPr lang="en-GB" dirty="0" smtClean="0"/>
          </a:p>
          <a:p>
            <a:pPr algn="just"/>
            <a:r>
              <a:rPr lang="en-GB" b="1" dirty="0" smtClean="0"/>
              <a:t>Part 2</a:t>
            </a:r>
            <a:r>
              <a:rPr lang="en-GB" dirty="0" smtClean="0"/>
              <a:t> of the questionnaire was about the current and future housing needs of individual households in the village. We received </a:t>
            </a:r>
            <a:r>
              <a:rPr lang="en-GB" b="1" dirty="0"/>
              <a:t>232</a:t>
            </a:r>
            <a:r>
              <a:rPr lang="en-GB" dirty="0"/>
              <a:t> </a:t>
            </a:r>
            <a:r>
              <a:rPr lang="en-GB" dirty="0" smtClean="0"/>
              <a:t>completed Part 2s, </a:t>
            </a:r>
            <a:r>
              <a:rPr lang="en-GB" dirty="0"/>
              <a:t>which is a response rate of </a:t>
            </a:r>
            <a:r>
              <a:rPr lang="en-GB" b="1" dirty="0"/>
              <a:t>58%</a:t>
            </a:r>
            <a:r>
              <a:rPr lang="en-GB" dirty="0"/>
              <a:t>. The results of Part 2 are being collated and analysed by a </a:t>
            </a:r>
            <a:r>
              <a:rPr lang="en-GB" b="1" dirty="0"/>
              <a:t>specialist from University Campus Suffol</a:t>
            </a:r>
            <a:r>
              <a:rPr lang="en-GB" dirty="0"/>
              <a:t>k, Dr Will Thomas, who will deliver a report on his findings in May</a:t>
            </a:r>
            <a:r>
              <a:rPr lang="en-GB" dirty="0" smtClean="0"/>
              <a:t>.</a:t>
            </a:r>
          </a:p>
          <a:p>
            <a:pPr marL="0" indent="0" algn="just">
              <a:buNone/>
            </a:pPr>
            <a:endParaRPr lang="en-GB" i="1" dirty="0" smtClean="0"/>
          </a:p>
          <a:p>
            <a:pPr marL="0" indent="0" algn="just">
              <a:buNone/>
            </a:pPr>
            <a:r>
              <a:rPr lang="en-GB" i="1" dirty="0" smtClean="0"/>
              <a:t>To find out about the next stages of the process, please see the final slide</a:t>
            </a:r>
            <a:endParaRPr lang="en-GB" i="1" dirty="0"/>
          </a:p>
        </p:txBody>
      </p:sp>
      <p:sp>
        <p:nvSpPr>
          <p:cNvPr id="2" name="Slide Number Placeholder 1"/>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3529391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
        <p:nvSpPr>
          <p:cNvPr id="5" name="Title 3"/>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fontScale="90000"/>
          </a:bodyPr>
          <a:lstStyle/>
          <a:p>
            <a:r>
              <a:rPr lang="en-GB" dirty="0" smtClean="0"/>
              <a:t>Neighbourhood Plan </a:t>
            </a:r>
            <a:br>
              <a:rPr lang="en-GB" dirty="0" smtClean="0"/>
            </a:br>
            <a:r>
              <a:rPr lang="en-GB" dirty="0" smtClean="0"/>
              <a:t>Questionnaire Results</a:t>
            </a:r>
            <a:endParaRPr lang="en-GB"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pPr marL="0" indent="0" algn="ctr">
              <a:buNone/>
            </a:pPr>
            <a:endParaRPr lang="en-GB" b="1" dirty="0" smtClean="0"/>
          </a:p>
          <a:p>
            <a:pPr marL="0" indent="0" algn="ctr">
              <a:buNone/>
            </a:pPr>
            <a:r>
              <a:rPr lang="en-GB" b="1" dirty="0" smtClean="0"/>
              <a:t>CONTENTS</a:t>
            </a:r>
          </a:p>
          <a:p>
            <a:pPr marL="0" indent="0" algn="ctr">
              <a:buNone/>
            </a:pPr>
            <a:endParaRPr lang="en-GB" b="1" dirty="0" smtClean="0"/>
          </a:p>
          <a:p>
            <a:pPr marL="514350" indent="-514350">
              <a:buAutoNum type="arabicPeriod"/>
            </a:pPr>
            <a:r>
              <a:rPr lang="en-GB" b="1" dirty="0" smtClean="0"/>
              <a:t>Valued Features of the Village</a:t>
            </a:r>
          </a:p>
          <a:p>
            <a:pPr marL="514350" indent="-514350">
              <a:buAutoNum type="arabicPeriod"/>
            </a:pPr>
            <a:r>
              <a:rPr lang="en-GB" b="1" dirty="0" smtClean="0"/>
              <a:t>Environment and Green Spaces</a:t>
            </a:r>
          </a:p>
          <a:p>
            <a:pPr marL="514350" indent="-514350">
              <a:buAutoNum type="arabicPeriod"/>
            </a:pPr>
            <a:r>
              <a:rPr lang="en-GB" b="1" dirty="0" smtClean="0"/>
              <a:t>Services and Amenities</a:t>
            </a:r>
          </a:p>
          <a:p>
            <a:pPr marL="514350" indent="-514350">
              <a:buAutoNum type="arabicPeriod"/>
            </a:pPr>
            <a:r>
              <a:rPr lang="en-GB" b="1" dirty="0" smtClean="0"/>
              <a:t>Communications and Business</a:t>
            </a:r>
          </a:p>
          <a:p>
            <a:pPr marL="514350" indent="-514350">
              <a:buAutoNum type="arabicPeriod"/>
            </a:pPr>
            <a:r>
              <a:rPr lang="en-GB" b="1" dirty="0" smtClean="0"/>
              <a:t>Housing Development</a:t>
            </a:r>
          </a:p>
          <a:p>
            <a:pPr marL="0" indent="0">
              <a:buNone/>
            </a:pPr>
            <a:endParaRPr lang="en-GB" dirty="0"/>
          </a:p>
          <a:p>
            <a:pPr marL="400050" lvl="1" indent="0">
              <a:buNone/>
            </a:pPr>
            <a:r>
              <a:rPr lang="en-GB" sz="1900" dirty="0" smtClean="0"/>
              <a:t>Please note, you can see the original questions by downloading the </a:t>
            </a:r>
            <a:r>
              <a:rPr lang="en-GB" sz="1900" dirty="0"/>
              <a:t>questionnaire from the NP website at </a:t>
            </a:r>
            <a:r>
              <a:rPr lang="en-GB" sz="1900" dirty="0">
                <a:hlinkClick r:id="rId2" action="ppaction://hlinkfile"/>
              </a:rPr>
              <a:t>lawshall.onesuffolk.net/neighbourhood-plan</a:t>
            </a:r>
            <a:r>
              <a:rPr lang="en-GB" sz="1900" dirty="0" smtClean="0">
                <a:hlinkClick r:id="rId2" action="ppaction://hlinkfile"/>
              </a:rPr>
              <a:t>/</a:t>
            </a:r>
            <a:r>
              <a:rPr lang="en-GB" dirty="0" smtClean="0"/>
              <a:t> </a:t>
            </a:r>
          </a:p>
          <a:p>
            <a:pPr marL="514350" indent="-514350">
              <a:buAutoNum type="arabicPeriod"/>
            </a:pPr>
            <a:endParaRPr lang="en-GB" dirty="0"/>
          </a:p>
        </p:txBody>
      </p:sp>
    </p:spTree>
    <p:extLst>
      <p:ext uri="{BB962C8B-B14F-4D97-AF65-F5344CB8AC3E}">
        <p14:creationId xmlns:p14="http://schemas.microsoft.com/office/powerpoint/2010/main" val="3705463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style>
          <a:lnRef idx="3">
            <a:schemeClr val="lt1"/>
          </a:lnRef>
          <a:fillRef idx="1">
            <a:schemeClr val="accent1"/>
          </a:fillRef>
          <a:effectRef idx="1">
            <a:schemeClr val="accent1"/>
          </a:effectRef>
          <a:fontRef idx="minor">
            <a:schemeClr val="lt1"/>
          </a:fontRef>
        </p:style>
        <p:txBody>
          <a:bodyPr/>
          <a:lstStyle/>
          <a:p>
            <a:r>
              <a:rPr lang="en-GB" dirty="0" smtClean="0"/>
              <a:t>1. Valued Features of the Village</a:t>
            </a:r>
            <a:endParaRPr lang="en-GB" dirty="0"/>
          </a:p>
        </p:txBody>
      </p:sp>
      <p:sp>
        <p:nvSpPr>
          <p:cNvPr id="4" name="Content Placeholder 3"/>
          <p:cNvSpPr>
            <a:spLocks noGrp="1"/>
          </p:cNvSpPr>
          <p:nvPr>
            <p:ph sz="half" idx="2"/>
          </p:nvPr>
        </p:nvSpPr>
        <p:spPr/>
        <p:txBody>
          <a:bodyPr/>
          <a:lstStyle/>
          <a:p>
            <a:pPr marL="0" indent="0">
              <a:buNone/>
            </a:pPr>
            <a:r>
              <a:rPr lang="en-GB" b="1" i="1" dirty="0" smtClean="0"/>
              <a:t>The graph shows:</a:t>
            </a:r>
          </a:p>
          <a:p>
            <a:r>
              <a:rPr lang="en-GB" dirty="0" smtClean="0"/>
              <a:t>That all the features listed are highly valued</a:t>
            </a:r>
          </a:p>
          <a:p>
            <a:r>
              <a:rPr lang="en-GB" dirty="0" smtClean="0"/>
              <a:t>That the most valued feature of the village is its peace and rural quite</a:t>
            </a:r>
          </a:p>
          <a:p>
            <a:r>
              <a:rPr lang="en-GB" dirty="0" smtClean="0"/>
              <a:t>The Lawshall’s churches are valued less than other features</a:t>
            </a:r>
            <a:endParaRPr lang="en-GB"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811898844"/>
              </p:ext>
            </p:extLst>
          </p:nvPr>
        </p:nvGraphicFramePr>
        <p:xfrm>
          <a:off x="457199" y="1524000"/>
          <a:ext cx="4196416" cy="5257800"/>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4</a:t>
            </a:fld>
            <a:endParaRPr lang="en-US" dirty="0"/>
          </a:p>
        </p:txBody>
      </p:sp>
      <p:sp>
        <p:nvSpPr>
          <p:cNvPr id="8" name="Rectangle 7"/>
          <p:cNvSpPr/>
          <p:nvPr/>
        </p:nvSpPr>
        <p:spPr>
          <a:xfrm>
            <a:off x="4038600" y="6449666"/>
            <a:ext cx="691215" cy="400110"/>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dirty="0">
                <a:latin typeface="Microsoft Sans Serif" panose="020B0604020202020204" pitchFamily="34" charset="0"/>
                <a:cs typeface="Microsoft Sans Serif" panose="020B0604020202020204" pitchFamily="34" charset="0"/>
              </a:rPr>
              <a:t>Strongly </a:t>
            </a:r>
            <a:endParaRPr lang="en-GB" sz="1000" dirty="0" smtClean="0">
              <a:latin typeface="Microsoft Sans Serif" panose="020B0604020202020204" pitchFamily="34" charset="0"/>
              <a:cs typeface="Microsoft Sans Serif" panose="020B0604020202020204" pitchFamily="34" charset="0"/>
            </a:endParaRPr>
          </a:p>
          <a:p>
            <a:pPr algn="ctr"/>
            <a:r>
              <a:rPr lang="en-GB" sz="1000" dirty="0" smtClean="0">
                <a:latin typeface="Microsoft Sans Serif" panose="020B0604020202020204" pitchFamily="34" charset="0"/>
                <a:cs typeface="Microsoft Sans Serif" panose="020B0604020202020204" pitchFamily="34" charset="0"/>
              </a:rPr>
              <a:t>Agree</a:t>
            </a:r>
            <a:endParaRPr lang="en-GB" sz="1000" dirty="0"/>
          </a:p>
        </p:txBody>
      </p:sp>
      <p:sp>
        <p:nvSpPr>
          <p:cNvPr id="9" name="Rectangle 8"/>
          <p:cNvSpPr/>
          <p:nvPr/>
        </p:nvSpPr>
        <p:spPr>
          <a:xfrm>
            <a:off x="1988355" y="6457890"/>
            <a:ext cx="524503" cy="246221"/>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dirty="0" smtClean="0">
                <a:latin typeface="Microsoft Sans Serif" panose="020B0604020202020204" pitchFamily="34" charset="0"/>
                <a:cs typeface="Microsoft Sans Serif" panose="020B0604020202020204" pitchFamily="34" charset="0"/>
              </a:rPr>
              <a:t>Agree</a:t>
            </a:r>
            <a:endParaRPr lang="en-GB" sz="1000" dirty="0"/>
          </a:p>
        </p:txBody>
      </p:sp>
      <p:cxnSp>
        <p:nvCxnSpPr>
          <p:cNvPr id="5" name="Straight Arrow Connector 4"/>
          <p:cNvCxnSpPr/>
          <p:nvPr/>
        </p:nvCxnSpPr>
        <p:spPr>
          <a:xfrm>
            <a:off x="2512858" y="6581000"/>
            <a:ext cx="1525742"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5453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GB" dirty="0" smtClean="0"/>
              <a:t>1. Valued Features of the Village</a:t>
            </a:r>
            <a:endParaRPr lang="en-GB" dirty="0"/>
          </a:p>
        </p:txBody>
      </p:sp>
      <p:sp>
        <p:nvSpPr>
          <p:cNvPr id="3" name="Content Placeholder 2"/>
          <p:cNvSpPr>
            <a:spLocks noGrp="1"/>
          </p:cNvSpPr>
          <p:nvPr>
            <p:ph idx="1"/>
          </p:nvPr>
        </p:nvSpPr>
        <p:spPr/>
        <p:txBody>
          <a:bodyPr>
            <a:normAutofit fontScale="85000" lnSpcReduction="20000"/>
          </a:bodyPr>
          <a:lstStyle/>
          <a:p>
            <a:r>
              <a:rPr lang="en-GB" dirty="0"/>
              <a:t>Of the </a:t>
            </a:r>
            <a:r>
              <a:rPr lang="en-GB" dirty="0" smtClean="0"/>
              <a:t>46 </a:t>
            </a:r>
            <a:r>
              <a:rPr lang="en-GB" dirty="0"/>
              <a:t>written comments for this section, the three main themes were:</a:t>
            </a:r>
          </a:p>
          <a:p>
            <a:endParaRPr lang="en-GB" dirty="0"/>
          </a:p>
          <a:p>
            <a:r>
              <a:rPr lang="en-GB" b="1" dirty="0" smtClean="0"/>
              <a:t>The Village Environment:</a:t>
            </a:r>
            <a:r>
              <a:rPr lang="en-GB" dirty="0" smtClean="0"/>
              <a:t> </a:t>
            </a:r>
            <a:r>
              <a:rPr lang="en-GB" dirty="0"/>
              <a:t>Many </a:t>
            </a:r>
            <a:r>
              <a:rPr lang="en-GB" dirty="0" smtClean="0"/>
              <a:t>respondents highlighted the value of Lawshall’s natural and built environment.</a:t>
            </a:r>
            <a:endParaRPr lang="en-GB" dirty="0"/>
          </a:p>
          <a:p>
            <a:r>
              <a:rPr lang="en-GB" b="1" dirty="0" smtClean="0"/>
              <a:t>Traffic, Roads &amp; Parking: </a:t>
            </a:r>
            <a:r>
              <a:rPr lang="en-GB" dirty="0"/>
              <a:t>Many </a:t>
            </a:r>
            <a:r>
              <a:rPr lang="en-GB" dirty="0" smtClean="0"/>
              <a:t>raised concerns about the level of traffic in the village, the speed of vehicles and the difficulties with parking near the school.</a:t>
            </a:r>
          </a:p>
          <a:p>
            <a:r>
              <a:rPr lang="en-GB" b="1" dirty="0" smtClean="0"/>
              <a:t>Shops: </a:t>
            </a:r>
            <a:r>
              <a:rPr lang="en-GB" dirty="0"/>
              <a:t>Many </a:t>
            </a:r>
            <a:r>
              <a:rPr lang="en-GB" dirty="0" smtClean="0"/>
              <a:t>highlighted the value of the village shop, and suggested that the village would also welcome a café, post office or further shops.</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dirty="0"/>
          </a:p>
        </p:txBody>
      </p:sp>
    </p:spTree>
    <p:extLst>
      <p:ext uri="{BB962C8B-B14F-4D97-AF65-F5344CB8AC3E}">
        <p14:creationId xmlns:p14="http://schemas.microsoft.com/office/powerpoint/2010/main" val="2474674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5029200" y="1600200"/>
            <a:ext cx="3810000" cy="4525963"/>
          </a:xfrm>
        </p:spPr>
        <p:txBody>
          <a:bodyPr>
            <a:normAutofit lnSpcReduction="10000"/>
          </a:bodyPr>
          <a:lstStyle/>
          <a:p>
            <a:pPr marL="0" indent="0">
              <a:buNone/>
            </a:pPr>
            <a:r>
              <a:rPr lang="en-GB" b="1" i="1" dirty="0"/>
              <a:t>The graph shows:</a:t>
            </a:r>
          </a:p>
          <a:p>
            <a:r>
              <a:rPr lang="en-GB" dirty="0" smtClean="0"/>
              <a:t>Open views across fields and woods are especially valued.</a:t>
            </a:r>
          </a:p>
          <a:p>
            <a:r>
              <a:rPr lang="en-GB" dirty="0" smtClean="0"/>
              <a:t>The majority of respondents do not think that Lawshall’s housing needs should take priority over the protection of the environment.</a:t>
            </a:r>
          </a:p>
          <a:p>
            <a:endParaRPr lang="en-GB" dirty="0"/>
          </a:p>
          <a:p>
            <a:pPr marL="0" indent="0">
              <a:buNone/>
            </a:pPr>
            <a:endParaRPr lang="en-GB" dirty="0"/>
          </a:p>
        </p:txBody>
      </p:sp>
      <p:sp>
        <p:nvSpPr>
          <p:cNvPr id="7" name="Title 1"/>
          <p:cNvSpPr>
            <a:spLocks noGrp="1"/>
          </p:cNvSpPr>
          <p:nvPr>
            <p:ph type="title"/>
          </p:nvPr>
        </p:nvSpPr>
        <p:spPr>
          <a:xfrm>
            <a:off x="457200" y="274638"/>
            <a:ext cx="8229600" cy="1143000"/>
          </a:xfrm>
        </p:spPr>
        <p:style>
          <a:lnRef idx="3">
            <a:schemeClr val="lt1"/>
          </a:lnRef>
          <a:fillRef idx="1">
            <a:schemeClr val="accent1"/>
          </a:fillRef>
          <a:effectRef idx="1">
            <a:schemeClr val="accent1"/>
          </a:effectRef>
          <a:fontRef idx="minor">
            <a:schemeClr val="lt1"/>
          </a:fontRef>
        </p:style>
        <p:txBody>
          <a:bodyPr/>
          <a:lstStyle/>
          <a:p>
            <a:r>
              <a:rPr lang="en-GB" dirty="0"/>
              <a:t>2</a:t>
            </a:r>
            <a:r>
              <a:rPr lang="en-GB" dirty="0" smtClean="0"/>
              <a:t>. Environment and Green Spaces</a:t>
            </a:r>
            <a:endParaRPr lang="en-GB"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840495767"/>
              </p:ext>
            </p:extLst>
          </p:nvPr>
        </p:nvGraphicFramePr>
        <p:xfrm>
          <a:off x="457200" y="1447801"/>
          <a:ext cx="4419600" cy="5335916"/>
        </p:xfrm>
        <a:graphic>
          <a:graphicData uri="http://schemas.openxmlformats.org/drawingml/2006/chart">
            <c:chart xmlns:c="http://schemas.openxmlformats.org/drawingml/2006/chart" xmlns:r="http://schemas.openxmlformats.org/officeDocument/2006/relationships" r:id="rId2"/>
          </a:graphicData>
        </a:graphic>
      </p:graphicFrame>
      <p:sp>
        <p:nvSpPr>
          <p:cNvPr id="9" name="Slide Number Placeholder 8"/>
          <p:cNvSpPr>
            <a:spLocks noGrp="1"/>
          </p:cNvSpPr>
          <p:nvPr>
            <p:ph type="sldNum" sz="quarter" idx="12"/>
          </p:nvPr>
        </p:nvSpPr>
        <p:spPr/>
        <p:txBody>
          <a:bodyPr/>
          <a:lstStyle/>
          <a:p>
            <a:fld id="{B6F15528-21DE-4FAA-801E-634DDDAF4B2B}" type="slidenum">
              <a:rPr lang="en-US" smtClean="0"/>
              <a:pPr/>
              <a:t>6</a:t>
            </a:fld>
            <a:endParaRPr lang="en-US" dirty="0"/>
          </a:p>
        </p:txBody>
      </p:sp>
      <p:sp>
        <p:nvSpPr>
          <p:cNvPr id="10" name="Rectangle 9"/>
          <p:cNvSpPr/>
          <p:nvPr/>
        </p:nvSpPr>
        <p:spPr>
          <a:xfrm>
            <a:off x="4267200" y="6457890"/>
            <a:ext cx="691215" cy="400110"/>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dirty="0">
                <a:latin typeface="Microsoft Sans Serif" panose="020B0604020202020204" pitchFamily="34" charset="0"/>
                <a:cs typeface="Microsoft Sans Serif" panose="020B0604020202020204" pitchFamily="34" charset="0"/>
              </a:rPr>
              <a:t>Strongly </a:t>
            </a:r>
            <a:endParaRPr lang="en-GB" sz="1000" dirty="0" smtClean="0">
              <a:latin typeface="Microsoft Sans Serif" panose="020B0604020202020204" pitchFamily="34" charset="0"/>
              <a:cs typeface="Microsoft Sans Serif" panose="020B0604020202020204" pitchFamily="34" charset="0"/>
            </a:endParaRPr>
          </a:p>
          <a:p>
            <a:pPr algn="ctr"/>
            <a:r>
              <a:rPr lang="en-GB" sz="1000" dirty="0" smtClean="0">
                <a:latin typeface="Microsoft Sans Serif" panose="020B0604020202020204" pitchFamily="34" charset="0"/>
                <a:cs typeface="Microsoft Sans Serif" panose="020B0604020202020204" pitchFamily="34" charset="0"/>
              </a:rPr>
              <a:t>Agree</a:t>
            </a:r>
            <a:endParaRPr lang="en-GB" sz="1000" dirty="0"/>
          </a:p>
        </p:txBody>
      </p:sp>
      <p:sp>
        <p:nvSpPr>
          <p:cNvPr id="11" name="Rectangle 10"/>
          <p:cNvSpPr/>
          <p:nvPr/>
        </p:nvSpPr>
        <p:spPr>
          <a:xfrm>
            <a:off x="2319648" y="6457890"/>
            <a:ext cx="696024" cy="400110"/>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dirty="0" smtClean="0">
                <a:latin typeface="Microsoft Sans Serif" panose="020B0604020202020204" pitchFamily="34" charset="0"/>
                <a:cs typeface="Microsoft Sans Serif" panose="020B0604020202020204" pitchFamily="34" charset="0"/>
              </a:rPr>
              <a:t>Strongly</a:t>
            </a:r>
          </a:p>
          <a:p>
            <a:pPr algn="ctr"/>
            <a:r>
              <a:rPr lang="en-GB" sz="1000" dirty="0" smtClean="0">
                <a:latin typeface="Microsoft Sans Serif" panose="020B0604020202020204" pitchFamily="34" charset="0"/>
                <a:cs typeface="Microsoft Sans Serif" panose="020B0604020202020204" pitchFamily="34" charset="0"/>
              </a:rPr>
              <a:t>Disagree</a:t>
            </a:r>
            <a:endParaRPr lang="en-GB" sz="1000" dirty="0"/>
          </a:p>
        </p:txBody>
      </p:sp>
      <p:cxnSp>
        <p:nvCxnSpPr>
          <p:cNvPr id="12" name="Straight Arrow Connector 11"/>
          <p:cNvCxnSpPr/>
          <p:nvPr/>
        </p:nvCxnSpPr>
        <p:spPr>
          <a:xfrm>
            <a:off x="2929908" y="6644119"/>
            <a:ext cx="1337292"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3872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GB" dirty="0"/>
              <a:t>2</a:t>
            </a:r>
            <a:r>
              <a:rPr lang="en-GB" dirty="0" smtClean="0"/>
              <a:t>. Environment and Green Spaces</a:t>
            </a:r>
            <a:endParaRPr lang="en-GB" dirty="0"/>
          </a:p>
        </p:txBody>
      </p:sp>
      <p:sp>
        <p:nvSpPr>
          <p:cNvPr id="3" name="Content Placeholder 2"/>
          <p:cNvSpPr>
            <a:spLocks noGrp="1"/>
          </p:cNvSpPr>
          <p:nvPr>
            <p:ph idx="1"/>
          </p:nvPr>
        </p:nvSpPr>
        <p:spPr/>
        <p:txBody>
          <a:bodyPr>
            <a:normAutofit fontScale="92500" lnSpcReduction="20000"/>
          </a:bodyPr>
          <a:lstStyle/>
          <a:p>
            <a:r>
              <a:rPr lang="en-GB" dirty="0"/>
              <a:t>Of the </a:t>
            </a:r>
            <a:r>
              <a:rPr lang="en-GB" dirty="0" smtClean="0"/>
              <a:t>61 </a:t>
            </a:r>
            <a:r>
              <a:rPr lang="en-GB" dirty="0"/>
              <a:t>written comments for this section, the three main themes were</a:t>
            </a:r>
            <a:r>
              <a:rPr lang="en-GB" dirty="0" smtClean="0"/>
              <a:t>:</a:t>
            </a:r>
          </a:p>
          <a:p>
            <a:r>
              <a:rPr lang="en-GB" b="1" dirty="0" smtClean="0"/>
              <a:t>Housing Development: </a:t>
            </a:r>
            <a:r>
              <a:rPr lang="en-GB" dirty="0" smtClean="0"/>
              <a:t>Many respondents highlighted the importance of new builds being sympathetic to Lawshall’s valued natural environment.</a:t>
            </a:r>
            <a:endParaRPr lang="en-GB" b="1" dirty="0" smtClean="0"/>
          </a:p>
          <a:p>
            <a:r>
              <a:rPr lang="en-GB" b="1" dirty="0" smtClean="0"/>
              <a:t>Hedgerows &amp; Woodlands: </a:t>
            </a:r>
            <a:r>
              <a:rPr lang="en-GB" dirty="0" smtClean="0"/>
              <a:t>Many respondents  mentioned the importance of the village’s many hedgerows and woodlands.</a:t>
            </a:r>
            <a:endParaRPr lang="en-GB" b="1" dirty="0" smtClean="0"/>
          </a:p>
          <a:p>
            <a:r>
              <a:rPr lang="en-GB" b="1" dirty="0" smtClean="0"/>
              <a:t>Footpaths:</a:t>
            </a:r>
            <a:r>
              <a:rPr lang="en-GB" dirty="0" smtClean="0"/>
              <a:t> Many respondents suggested that footpaths in the village could be improved.</a:t>
            </a:r>
            <a:endParaRPr lang="en-GB" b="1" dirty="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dirty="0"/>
          </a:p>
        </p:txBody>
      </p:sp>
    </p:spTree>
    <p:extLst>
      <p:ext uri="{BB962C8B-B14F-4D97-AF65-F5344CB8AC3E}">
        <p14:creationId xmlns:p14="http://schemas.microsoft.com/office/powerpoint/2010/main" val="164594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p:txBody>
          <a:bodyPr>
            <a:normAutofit fontScale="85000" lnSpcReduction="20000"/>
          </a:bodyPr>
          <a:lstStyle/>
          <a:p>
            <a:pPr marL="0" indent="0">
              <a:buNone/>
            </a:pPr>
            <a:r>
              <a:rPr lang="en-GB" b="1" i="1" dirty="0" smtClean="0"/>
              <a:t>The graph shows:</a:t>
            </a:r>
          </a:p>
          <a:p>
            <a:r>
              <a:rPr lang="en-US" dirty="0"/>
              <a:t>The </a:t>
            </a:r>
            <a:r>
              <a:rPr lang="en-US" dirty="0" smtClean="0"/>
              <a:t>majority of respondents consider </a:t>
            </a:r>
            <a:r>
              <a:rPr lang="en-US" dirty="0"/>
              <a:t>the village </a:t>
            </a:r>
            <a:r>
              <a:rPr lang="en-US" dirty="0" smtClean="0"/>
              <a:t>hall to be a valuable asset</a:t>
            </a:r>
          </a:p>
          <a:p>
            <a:r>
              <a:rPr lang="en-US" dirty="0" smtClean="0"/>
              <a:t>Car </a:t>
            </a:r>
            <a:r>
              <a:rPr lang="en-US" dirty="0"/>
              <a:t>parking is a big issue and needs </a:t>
            </a:r>
            <a:r>
              <a:rPr lang="en-US" dirty="0" smtClean="0"/>
              <a:t>improvement</a:t>
            </a:r>
          </a:p>
          <a:p>
            <a:r>
              <a:rPr lang="en-US" dirty="0" smtClean="0"/>
              <a:t>Public </a:t>
            </a:r>
            <a:r>
              <a:rPr lang="en-US" dirty="0"/>
              <a:t>transport is inadequate and traffic calming should be </a:t>
            </a:r>
            <a:r>
              <a:rPr lang="en-US" dirty="0" smtClean="0"/>
              <a:t>considered</a:t>
            </a:r>
          </a:p>
          <a:p>
            <a:r>
              <a:rPr lang="en-US" dirty="0" smtClean="0"/>
              <a:t>Most </a:t>
            </a:r>
            <a:r>
              <a:rPr lang="en-US" dirty="0"/>
              <a:t>people don’t think we need street lighting throughout the village, except perhaps in key spots</a:t>
            </a:r>
            <a:endParaRPr lang="en-GB" dirty="0"/>
          </a:p>
        </p:txBody>
      </p:sp>
      <p:sp>
        <p:nvSpPr>
          <p:cNvPr id="5" name="Title 1"/>
          <p:cNvSpPr>
            <a:spLocks noGrp="1"/>
          </p:cNvSpPr>
          <p:nvPr>
            <p:ph type="title"/>
          </p:nvPr>
        </p:nvSpPr>
        <p:spPr>
          <a:xfrm>
            <a:off x="457200" y="274638"/>
            <a:ext cx="8229600" cy="1143000"/>
          </a:xfrm>
        </p:spPr>
        <p:style>
          <a:lnRef idx="3">
            <a:schemeClr val="lt1"/>
          </a:lnRef>
          <a:fillRef idx="1">
            <a:schemeClr val="accent1"/>
          </a:fillRef>
          <a:effectRef idx="1">
            <a:schemeClr val="accent1"/>
          </a:effectRef>
          <a:fontRef idx="minor">
            <a:schemeClr val="lt1"/>
          </a:fontRef>
        </p:style>
        <p:txBody>
          <a:bodyPr/>
          <a:lstStyle/>
          <a:p>
            <a:r>
              <a:rPr lang="en-GB" dirty="0" smtClean="0"/>
              <a:t>3. Services and Amenities</a:t>
            </a:r>
            <a:endParaRPr lang="en-GB"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551670394"/>
              </p:ext>
            </p:extLst>
          </p:nvPr>
        </p:nvGraphicFramePr>
        <p:xfrm>
          <a:off x="457200" y="1600200"/>
          <a:ext cx="4191000" cy="5105400"/>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B6F15528-21DE-4FAA-801E-634DDDAF4B2B}" type="slidenum">
              <a:rPr lang="en-US" smtClean="0"/>
              <a:pPr/>
              <a:t>8</a:t>
            </a:fld>
            <a:endParaRPr lang="en-US" dirty="0"/>
          </a:p>
        </p:txBody>
      </p:sp>
      <p:sp>
        <p:nvSpPr>
          <p:cNvPr id="6" name="Rectangle 5"/>
          <p:cNvSpPr/>
          <p:nvPr/>
        </p:nvSpPr>
        <p:spPr>
          <a:xfrm>
            <a:off x="4071257" y="6388930"/>
            <a:ext cx="691215" cy="400110"/>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dirty="0">
                <a:latin typeface="Microsoft Sans Serif" panose="020B0604020202020204" pitchFamily="34" charset="0"/>
                <a:cs typeface="Microsoft Sans Serif" panose="020B0604020202020204" pitchFamily="34" charset="0"/>
              </a:rPr>
              <a:t>Strongly </a:t>
            </a:r>
            <a:endParaRPr lang="en-GB" sz="1000" dirty="0" smtClean="0">
              <a:latin typeface="Microsoft Sans Serif" panose="020B0604020202020204" pitchFamily="34" charset="0"/>
              <a:cs typeface="Microsoft Sans Serif" panose="020B0604020202020204" pitchFamily="34" charset="0"/>
            </a:endParaRPr>
          </a:p>
          <a:p>
            <a:pPr algn="ctr"/>
            <a:r>
              <a:rPr lang="en-GB" sz="1000" dirty="0" smtClean="0">
                <a:latin typeface="Microsoft Sans Serif" panose="020B0604020202020204" pitchFamily="34" charset="0"/>
                <a:cs typeface="Microsoft Sans Serif" panose="020B0604020202020204" pitchFamily="34" charset="0"/>
              </a:rPr>
              <a:t>Agree</a:t>
            </a:r>
            <a:endParaRPr lang="en-GB" sz="1000" dirty="0"/>
          </a:p>
        </p:txBody>
      </p:sp>
      <p:sp>
        <p:nvSpPr>
          <p:cNvPr id="9" name="Rectangle 8"/>
          <p:cNvSpPr/>
          <p:nvPr/>
        </p:nvSpPr>
        <p:spPr>
          <a:xfrm>
            <a:off x="2207811" y="6465875"/>
            <a:ext cx="524503" cy="246221"/>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dirty="0" smtClean="0">
                <a:latin typeface="Microsoft Sans Serif" panose="020B0604020202020204" pitchFamily="34" charset="0"/>
                <a:cs typeface="Microsoft Sans Serif" panose="020B0604020202020204" pitchFamily="34" charset="0"/>
              </a:rPr>
              <a:t>Agree</a:t>
            </a:r>
            <a:endParaRPr lang="en-GB" sz="1000" dirty="0"/>
          </a:p>
        </p:txBody>
      </p:sp>
      <p:cxnSp>
        <p:nvCxnSpPr>
          <p:cNvPr id="10" name="Straight Arrow Connector 9"/>
          <p:cNvCxnSpPr/>
          <p:nvPr/>
        </p:nvCxnSpPr>
        <p:spPr>
          <a:xfrm>
            <a:off x="2743200" y="6581000"/>
            <a:ext cx="1447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2076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GB" dirty="0" smtClean="0"/>
              <a:t>3. Services and Amenities</a:t>
            </a:r>
            <a:endParaRPr lang="en-GB" dirty="0"/>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r>
              <a:rPr lang="en-GB" dirty="0"/>
              <a:t>Of the </a:t>
            </a:r>
            <a:r>
              <a:rPr lang="en-GB" dirty="0" smtClean="0"/>
              <a:t>71 written </a:t>
            </a:r>
            <a:r>
              <a:rPr lang="en-GB" dirty="0"/>
              <a:t>comments for this section, the three main themes were</a:t>
            </a:r>
            <a:r>
              <a:rPr lang="en-GB" dirty="0" smtClean="0"/>
              <a:t>:</a:t>
            </a:r>
          </a:p>
          <a:p>
            <a:r>
              <a:rPr lang="en-GB" b="1" dirty="0" smtClean="0"/>
              <a:t>Parking: </a:t>
            </a:r>
            <a:r>
              <a:rPr lang="en-GB" dirty="0" smtClean="0"/>
              <a:t>Many respondents commented on the parking difficulties at the school.</a:t>
            </a:r>
            <a:endParaRPr lang="en-GB" b="1" dirty="0" smtClean="0"/>
          </a:p>
          <a:p>
            <a:r>
              <a:rPr lang="en-GB" b="1" dirty="0" smtClean="0"/>
              <a:t>Street Lighting: </a:t>
            </a:r>
            <a:r>
              <a:rPr lang="en-GB" dirty="0" smtClean="0"/>
              <a:t>Many comments were made both in favour of and against street lighting, including several comments on which areas would or would not be suitable for lighting. </a:t>
            </a:r>
            <a:endParaRPr lang="en-GB" b="1" dirty="0" smtClean="0"/>
          </a:p>
          <a:p>
            <a:r>
              <a:rPr lang="en-GB" b="1" dirty="0" smtClean="0"/>
              <a:t>Speed Restrictions: </a:t>
            </a:r>
            <a:r>
              <a:rPr lang="en-GB" dirty="0" smtClean="0"/>
              <a:t>Many respondents highlighted the need for lower speed limits and/or stronger enforcement of speed restrictions.</a:t>
            </a:r>
            <a:endParaRPr lang="en-GB" b="1" dirty="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dirty="0"/>
          </a:p>
        </p:txBody>
      </p:sp>
    </p:spTree>
    <p:extLst>
      <p:ext uri="{BB962C8B-B14F-4D97-AF65-F5344CB8AC3E}">
        <p14:creationId xmlns:p14="http://schemas.microsoft.com/office/powerpoint/2010/main" val="946128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1495</Words>
  <Application>Microsoft Office PowerPoint</Application>
  <PresentationFormat>On-screen Show (4:3)</PresentationFormat>
  <Paragraphs>135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Neighbourhood Plan  Questionnaire Results</vt:lpstr>
      <vt:lpstr>Neighbourhood Plan  Questionnaire Results</vt:lpstr>
      <vt:lpstr>Neighbourhood Plan  Questionnaire Results</vt:lpstr>
      <vt:lpstr>1. Valued Features of the Village</vt:lpstr>
      <vt:lpstr>1. Valued Features of the Village</vt:lpstr>
      <vt:lpstr>2. Environment and Green Spaces</vt:lpstr>
      <vt:lpstr>2. Environment and Green Spaces</vt:lpstr>
      <vt:lpstr>3. Services and Amenities</vt:lpstr>
      <vt:lpstr>3. Services and Amenities</vt:lpstr>
      <vt:lpstr>4. Communications and Business</vt:lpstr>
      <vt:lpstr>4. Communications and Business</vt:lpstr>
      <vt:lpstr>5. Housing Development</vt:lpstr>
      <vt:lpstr>5. Housing Development</vt:lpstr>
      <vt:lpstr>5. Housing Development</vt:lpstr>
      <vt:lpstr>5. Housing Development</vt:lpstr>
      <vt:lpstr>5. Housing Development</vt:lpstr>
      <vt:lpstr>5. Housing Development</vt:lpstr>
      <vt:lpstr>What’s next?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msasstb5</dc:creator>
  <cp:lastModifiedBy>msasstb5</cp:lastModifiedBy>
  <cp:revision>26</cp:revision>
  <dcterms:created xsi:type="dcterms:W3CDTF">2006-08-16T00:00:00Z</dcterms:created>
  <dcterms:modified xsi:type="dcterms:W3CDTF">2016-05-30T08:02:26Z</dcterms:modified>
</cp:coreProperties>
</file>